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7" r:id="rId3"/>
    <p:sldId id="258" r:id="rId4"/>
    <p:sldId id="259" r:id="rId5"/>
    <p:sldId id="284" r:id="rId6"/>
    <p:sldId id="260" r:id="rId7"/>
    <p:sldId id="261" r:id="rId8"/>
    <p:sldId id="262" r:id="rId9"/>
    <p:sldId id="263" r:id="rId10"/>
    <p:sldId id="285" r:id="rId11"/>
    <p:sldId id="286" r:id="rId12"/>
    <p:sldId id="287" r:id="rId13"/>
    <p:sldId id="264" r:id="rId14"/>
    <p:sldId id="265" r:id="rId15"/>
    <p:sldId id="288" r:id="rId16"/>
    <p:sldId id="266" r:id="rId17"/>
    <p:sldId id="267" r:id="rId18"/>
    <p:sldId id="282"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9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64701B0-9028-450A-9AED-DE76707D41D2}" type="datetimeFigureOut">
              <a:rPr lang="tr-TR" smtClean="0"/>
              <a:t>9.07.2021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BAFAAD6-5F0E-4B62-AD74-D65754586564}" type="slidenum">
              <a:rPr lang="tr-TR" smtClean="0"/>
              <a:t>‹#›</a:t>
            </a:fld>
            <a:endParaRPr lang="tr-TR"/>
          </a:p>
        </p:txBody>
      </p:sp>
    </p:spTree>
    <p:extLst>
      <p:ext uri="{BB962C8B-B14F-4D97-AF65-F5344CB8AC3E}">
        <p14:creationId xmlns:p14="http://schemas.microsoft.com/office/powerpoint/2010/main" val="129024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4701B0-9028-450A-9AED-DE76707D41D2}" type="datetimeFigureOut">
              <a:rPr lang="tr-TR" smtClean="0"/>
              <a:t>9.07.2021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138953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4701B0-9028-450A-9AED-DE76707D41D2}" type="datetimeFigureOut">
              <a:rPr lang="tr-TR" smtClean="0"/>
              <a:t>9.07.2021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289245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4701B0-9028-450A-9AED-DE76707D41D2}" type="datetimeFigureOut">
              <a:rPr lang="tr-TR" smtClean="0"/>
              <a:t>9.07.2021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429126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8593667" y="6272784"/>
            <a:ext cx="2644309" cy="365125"/>
          </a:xfrm>
        </p:spPr>
        <p:txBody>
          <a:bodyPr/>
          <a:lstStyle/>
          <a:p>
            <a:fld id="{864701B0-9028-450A-9AED-DE76707D41D2}" type="datetimeFigureOut">
              <a:rPr lang="tr-TR" smtClean="0"/>
              <a:t>9.07.2021</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BAFAAD6-5F0E-4B62-AD74-D65754586564}" type="slidenum">
              <a:rPr lang="tr-TR" smtClean="0"/>
              <a:t>‹#›</a:t>
            </a:fld>
            <a:endParaRPr lang="tr-TR"/>
          </a:p>
        </p:txBody>
      </p:sp>
    </p:spTree>
    <p:extLst>
      <p:ext uri="{BB962C8B-B14F-4D97-AF65-F5344CB8AC3E}">
        <p14:creationId xmlns:p14="http://schemas.microsoft.com/office/powerpoint/2010/main" val="1485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64701B0-9028-450A-9AED-DE76707D41D2}" type="datetimeFigureOut">
              <a:rPr lang="tr-TR" smtClean="0"/>
              <a:t>9.07.2021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299612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64701B0-9028-450A-9AED-DE76707D41D2}" type="datetimeFigureOut">
              <a:rPr lang="tr-TR" smtClean="0"/>
              <a:t>9.07.2021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275835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64701B0-9028-450A-9AED-DE76707D41D2}" type="datetimeFigureOut">
              <a:rPr lang="tr-TR" smtClean="0"/>
              <a:t>9.07.2021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10932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701B0-9028-450A-9AED-DE76707D41D2}" type="datetimeFigureOut">
              <a:rPr lang="tr-TR" smtClean="0"/>
              <a:t>9.07.2021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358470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64701B0-9028-450A-9AED-DE76707D41D2}" type="datetimeFigureOut">
              <a:rPr lang="tr-TR" smtClean="0"/>
              <a:t>9.07.2021</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314000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64701B0-9028-450A-9AED-DE76707D41D2}" type="datetimeFigureOut">
              <a:rPr lang="tr-TR" smtClean="0"/>
              <a:t>9.07.2021</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270952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microsoft.com/office/2007/relationships/hdphoto" Target="../media/hdphoto1.wdp"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4701B0-9028-450A-9AED-DE76707D41D2}" type="datetimeFigureOut">
              <a:rPr lang="tr-TR" smtClean="0"/>
              <a:t>9.07.2021</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BAFAAD6-5F0E-4B62-AD74-D65754586564}" type="slidenum">
              <a:rPr lang="tr-TR" smtClean="0"/>
              <a:t>‹#›</a:t>
            </a:fld>
            <a:endParaRPr lang="tr-TR"/>
          </a:p>
        </p:txBody>
      </p:sp>
    </p:spTree>
    <p:extLst>
      <p:ext uri="{BB962C8B-B14F-4D97-AF65-F5344CB8AC3E}">
        <p14:creationId xmlns:p14="http://schemas.microsoft.com/office/powerpoint/2010/main" val="161939435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solidFill>
                  <a:schemeClr val="accent2"/>
                </a:solidFill>
              </a:rPr>
              <a:t>VERİMLİ DERS ÇALIŞMA</a:t>
            </a:r>
          </a:p>
        </p:txBody>
      </p:sp>
      <p:sp>
        <p:nvSpPr>
          <p:cNvPr id="3" name="Alt Başlık 2"/>
          <p:cNvSpPr>
            <a:spLocks noGrp="1"/>
          </p:cNvSpPr>
          <p:nvPr>
            <p:ph type="subTitle" idx="1"/>
          </p:nvPr>
        </p:nvSpPr>
        <p:spPr>
          <a:xfrm>
            <a:off x="5587257" y="5330815"/>
            <a:ext cx="7891272" cy="1069848"/>
          </a:xfrm>
        </p:spPr>
        <p:txBody>
          <a:bodyPr/>
          <a:lstStyle/>
          <a:p>
            <a:r>
              <a:rPr lang="tr-TR" dirty="0"/>
              <a:t>ÇAMLIDERE ÇOK PROGRAMLI ANADOLU LİSESİ</a:t>
            </a:r>
          </a:p>
          <a:p>
            <a:r>
              <a:rPr lang="tr-TR" dirty="0"/>
              <a:t>REHBERLİK SERVİSİ</a:t>
            </a:r>
          </a:p>
        </p:txBody>
      </p:sp>
    </p:spTree>
    <p:extLst>
      <p:ext uri="{BB962C8B-B14F-4D97-AF65-F5344CB8AC3E}">
        <p14:creationId xmlns:p14="http://schemas.microsoft.com/office/powerpoint/2010/main" val="50004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a:t>Verİmlİ</a:t>
            </a:r>
            <a:r>
              <a:rPr lang="tr-TR" dirty="0"/>
              <a:t> ders çalışma yolları </a:t>
            </a:r>
            <a:r>
              <a:rPr lang="tr-TR" dirty="0" err="1"/>
              <a:t>nelerdİr</a:t>
            </a:r>
            <a:r>
              <a:rPr lang="tr-TR" dirty="0"/>
              <a:t>?</a:t>
            </a:r>
            <a:br>
              <a:rPr lang="tr-TR" dirty="0"/>
            </a:br>
            <a:endParaRPr lang="tr-TR" dirty="0"/>
          </a:p>
        </p:txBody>
      </p:sp>
      <p:sp>
        <p:nvSpPr>
          <p:cNvPr id="5" name="İçerik Yer Tutucusu 4"/>
          <p:cNvSpPr>
            <a:spLocks noGrp="1"/>
          </p:cNvSpPr>
          <p:nvPr>
            <p:ph sz="half" idx="1"/>
          </p:nvPr>
        </p:nvSpPr>
        <p:spPr>
          <a:xfrm>
            <a:off x="1069848" y="2194560"/>
            <a:ext cx="6682080" cy="3977640"/>
          </a:xfrm>
        </p:spPr>
        <p:txBody>
          <a:bodyPr/>
          <a:lstStyle/>
          <a:p>
            <a:r>
              <a:rPr lang="tr-TR" dirty="0"/>
              <a:t>AMAÇLARINIZI BELİRLEYİNİZ</a:t>
            </a:r>
          </a:p>
          <a:p>
            <a:r>
              <a:rPr lang="tr-TR" dirty="0"/>
              <a:t>PLANLI ÇALIŞIN</a:t>
            </a:r>
          </a:p>
          <a:p>
            <a:r>
              <a:rPr lang="tr-TR" dirty="0"/>
              <a:t>ZAMANI VERİMLİ KULLANINIZ</a:t>
            </a:r>
          </a:p>
          <a:p>
            <a:r>
              <a:rPr lang="tr-TR" dirty="0"/>
              <a:t>VERİMİ AZALTICI ETKENLERİ ORTADAN KALDIRIN</a:t>
            </a:r>
          </a:p>
          <a:p>
            <a:r>
              <a:rPr lang="tr-TR" dirty="0"/>
              <a:t>UYGUN BİR ÇALIŞMA ORTAMI SEÇİN</a:t>
            </a:r>
          </a:p>
          <a:p>
            <a:r>
              <a:rPr lang="tr-TR" dirty="0"/>
              <a:t>DİKKATİNİZİ UYANIK TUTUN</a:t>
            </a:r>
          </a:p>
          <a:p>
            <a:r>
              <a:rPr lang="tr-TR" dirty="0"/>
              <a:t>DERSE HAZIRLIKLI GİDİN</a:t>
            </a:r>
          </a:p>
          <a:p>
            <a:endParaRPr lang="tr-TR" dirty="0"/>
          </a:p>
          <a:p>
            <a:endParaRPr lang="tr-TR" dirty="0"/>
          </a:p>
        </p:txBody>
      </p:sp>
      <p:pic>
        <p:nvPicPr>
          <p:cNvPr id="7" name="İçerik Yer Tutucus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751929" y="1528549"/>
            <a:ext cx="3753134" cy="4394579"/>
          </a:xfrm>
        </p:spPr>
      </p:pic>
    </p:spTree>
    <p:extLst>
      <p:ext uri="{BB962C8B-B14F-4D97-AF65-F5344CB8AC3E}">
        <p14:creationId xmlns:p14="http://schemas.microsoft.com/office/powerpoint/2010/main" val="29500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sz="half" idx="1"/>
          </p:nvPr>
        </p:nvSpPr>
        <p:spPr>
          <a:xfrm>
            <a:off x="4432520" y="1875612"/>
            <a:ext cx="7018906" cy="3977640"/>
          </a:xfrm>
        </p:spPr>
        <p:txBody>
          <a:bodyPr/>
          <a:lstStyle/>
          <a:p>
            <a:r>
              <a:rPr lang="tr-TR" dirty="0"/>
              <a:t>NOT TUTUN</a:t>
            </a:r>
          </a:p>
          <a:p>
            <a:r>
              <a:rPr lang="tr-TR" dirty="0"/>
              <a:t>ARAÇ-GEREÇ VE KAYNAKLARDAN YARARLANIN</a:t>
            </a:r>
          </a:p>
          <a:p>
            <a:r>
              <a:rPr lang="tr-TR" dirty="0"/>
              <a:t>VERİMLİ OKUMA YAPINIZ</a:t>
            </a:r>
          </a:p>
          <a:p>
            <a:r>
              <a:rPr lang="tr-TR" dirty="0"/>
              <a:t>ARALIKLI TEKRARLAR YAPARAK UNUTMAYI ÖNLEYİN</a:t>
            </a:r>
          </a:p>
          <a:p>
            <a:r>
              <a:rPr lang="tr-TR" dirty="0"/>
              <a:t>DERSİ ETKİN DİNLEYİN</a:t>
            </a:r>
          </a:p>
        </p:txBody>
      </p:sp>
      <p:sp>
        <p:nvSpPr>
          <p:cNvPr id="4" name="İçerik Yer Tutucusu 3"/>
          <p:cNvSpPr>
            <a:spLocks noGrp="1"/>
          </p:cNvSpPr>
          <p:nvPr>
            <p:ph sz="half" idx="2"/>
          </p:nvPr>
        </p:nvSpPr>
        <p:spPr>
          <a:xfrm>
            <a:off x="7437120" y="2190057"/>
            <a:ext cx="4754880" cy="3977640"/>
          </a:xfrm>
        </p:spPr>
        <p:txBody>
          <a:bodyPr/>
          <a:lstStyle/>
          <a:p>
            <a:endParaRPr lang="tr-TR" dirty="0"/>
          </a:p>
          <a:p>
            <a:pPr marL="0" indent="0">
              <a:buNone/>
            </a:pPr>
            <a:endParaRPr lang="tr-TR" dirty="0"/>
          </a:p>
          <a:p>
            <a:pPr marL="0" indent="0">
              <a:buNone/>
            </a:pPr>
            <a:endParaRPr lang="tr-TR" dirty="0"/>
          </a:p>
          <a:p>
            <a:pPr marL="0" indent="0">
              <a:buNone/>
            </a:pP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70" y="1875612"/>
            <a:ext cx="3362672" cy="2655741"/>
          </a:xfrm>
          <a:prstGeom prst="rect">
            <a:avLst/>
          </a:prstGeom>
        </p:spPr>
      </p:pic>
    </p:spTree>
    <p:extLst>
      <p:ext uri="{BB962C8B-B14F-4D97-AF65-F5344CB8AC3E}">
        <p14:creationId xmlns:p14="http://schemas.microsoft.com/office/powerpoint/2010/main" val="73595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altLang="tr-TR" dirty="0" err="1">
                <a:solidFill>
                  <a:schemeClr val="tx1"/>
                </a:solidFill>
              </a:rPr>
              <a:t>Bİr</a:t>
            </a:r>
            <a:r>
              <a:rPr lang="tr-TR" altLang="tr-TR" dirty="0">
                <a:solidFill>
                  <a:schemeClr val="tx1"/>
                </a:solidFill>
              </a:rPr>
              <a:t> İnsan ;</a:t>
            </a:r>
            <a:endParaRPr lang="tr-TR" dirty="0">
              <a:solidFill>
                <a:schemeClr val="tx1"/>
              </a:solidFill>
            </a:endParaRPr>
          </a:p>
        </p:txBody>
      </p:sp>
      <p:sp>
        <p:nvSpPr>
          <p:cNvPr id="6" name="İçerik Yer Tutucusu 5"/>
          <p:cNvSpPr>
            <a:spLocks noGrp="1"/>
          </p:cNvSpPr>
          <p:nvPr>
            <p:ph idx="1"/>
          </p:nvPr>
        </p:nvSpPr>
        <p:spPr>
          <a:xfrm>
            <a:off x="1069848" y="2121408"/>
            <a:ext cx="10694522" cy="4050792"/>
          </a:xfrm>
        </p:spPr>
        <p:txBody>
          <a:bodyPr/>
          <a:lstStyle/>
          <a:p>
            <a:r>
              <a:rPr lang="tr-TR" altLang="tr-TR" sz="3200" dirty="0"/>
              <a:t>Okuduklarının % 10 unu</a:t>
            </a:r>
          </a:p>
          <a:p>
            <a:r>
              <a:rPr lang="tr-TR" altLang="tr-TR" sz="3200" dirty="0"/>
              <a:t>İşittiklerinin % 20 sini</a:t>
            </a:r>
          </a:p>
          <a:p>
            <a:r>
              <a:rPr lang="tr-TR" altLang="tr-TR" sz="3200" dirty="0"/>
              <a:t>Gördüklerinin % 30 unu</a:t>
            </a:r>
          </a:p>
          <a:p>
            <a:r>
              <a:rPr lang="tr-TR" altLang="tr-TR" sz="3200" dirty="0"/>
              <a:t>Hem görüp hem işittiklerinin % 50 sini</a:t>
            </a:r>
          </a:p>
          <a:p>
            <a:r>
              <a:rPr lang="tr-TR" altLang="tr-TR" sz="3200" dirty="0"/>
              <a:t>Söylediklerinin % 70 ini</a:t>
            </a:r>
          </a:p>
          <a:p>
            <a:r>
              <a:rPr lang="tr-TR" altLang="tr-TR" sz="3200" dirty="0"/>
              <a:t>Yapıp söylediklerinin % 90 </a:t>
            </a:r>
            <a:r>
              <a:rPr lang="tr-TR" altLang="tr-TR" sz="3200" dirty="0" err="1"/>
              <a:t>ını</a:t>
            </a:r>
            <a:r>
              <a:rPr lang="tr-TR" altLang="tr-TR" sz="3200" dirty="0"/>
              <a:t> hatırlar.. </a:t>
            </a:r>
          </a:p>
          <a:p>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139" y="-264550"/>
            <a:ext cx="4164558" cy="4411354"/>
          </a:xfrm>
          <a:prstGeom prst="rect">
            <a:avLst/>
          </a:prstGeom>
        </p:spPr>
      </p:pic>
    </p:spTree>
    <p:extLst>
      <p:ext uri="{BB962C8B-B14F-4D97-AF65-F5344CB8AC3E}">
        <p14:creationId xmlns:p14="http://schemas.microsoft.com/office/powerpoint/2010/main" val="313397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1180395"/>
          </a:xfrm>
        </p:spPr>
        <p:txBody>
          <a:bodyPr>
            <a:normAutofit fontScale="90000"/>
          </a:bodyPr>
          <a:lstStyle/>
          <a:p>
            <a:r>
              <a:rPr lang="tr-TR" dirty="0"/>
              <a:t>Nasıl </a:t>
            </a:r>
            <a:r>
              <a:rPr lang="tr-TR" dirty="0" err="1"/>
              <a:t>verİmlİ</a:t>
            </a:r>
            <a:r>
              <a:rPr lang="tr-TR" dirty="0"/>
              <a:t> çalışılır?</a:t>
            </a:r>
            <a:br>
              <a:rPr lang="tr-TR" dirty="0"/>
            </a:br>
            <a:endParaRPr lang="tr-TR" dirty="0"/>
          </a:p>
        </p:txBody>
      </p:sp>
      <p:sp>
        <p:nvSpPr>
          <p:cNvPr id="3" name="İçerik Yer Tutucusu 2"/>
          <p:cNvSpPr>
            <a:spLocks noGrp="1"/>
          </p:cNvSpPr>
          <p:nvPr>
            <p:ph idx="1"/>
          </p:nvPr>
        </p:nvSpPr>
        <p:spPr>
          <a:xfrm>
            <a:off x="1069848" y="873457"/>
            <a:ext cx="10058400" cy="5012140"/>
          </a:xfrm>
        </p:spPr>
        <p:txBody>
          <a:bodyPr>
            <a:normAutofit fontScale="92500" lnSpcReduction="10000"/>
          </a:bodyPr>
          <a:lstStyle/>
          <a:p>
            <a:pPr marL="0" indent="0">
              <a:buNone/>
            </a:pPr>
            <a:endParaRPr lang="tr-TR" dirty="0"/>
          </a:p>
          <a:p>
            <a:pPr marL="0" indent="0">
              <a:lnSpc>
                <a:spcPct val="150000"/>
              </a:lnSpc>
              <a:buNone/>
            </a:pPr>
            <a:r>
              <a:rPr lang="tr-TR" dirty="0"/>
              <a:t>Verimli çalışma, sonradan öğrenilebilen ve geliştirilebilen bir beceridir. Aşağıda bu beceriyi kazanmak için bazı ipuçları bulabilirsiniz:</a:t>
            </a:r>
          </a:p>
          <a:p>
            <a:pPr>
              <a:lnSpc>
                <a:spcPct val="150000"/>
              </a:lnSpc>
            </a:pPr>
            <a:r>
              <a:rPr lang="tr-TR" dirty="0"/>
              <a:t>Çalışmaya başlamadan önce zihinsel, duygusal ve bedensel olarak yorgun olmadığınızı kontrol edin. </a:t>
            </a:r>
          </a:p>
          <a:p>
            <a:pPr>
              <a:lnSpc>
                <a:spcPct val="150000"/>
              </a:lnSpc>
            </a:pPr>
            <a:r>
              <a:rPr lang="tr-TR" dirty="0"/>
              <a:t>Çalışma ortamını kendinize göre düzenleyin. Etrafı, dikkatinizi dağıtacak şeylerden (ör: televizyon, telefon, gürültü) arındırın.</a:t>
            </a:r>
          </a:p>
          <a:p>
            <a:pPr>
              <a:lnSpc>
                <a:spcPct val="150000"/>
              </a:lnSpc>
            </a:pPr>
            <a:r>
              <a:rPr lang="tr-TR" dirty="0"/>
              <a:t>Zamanınızı iyi değerlendirmek için plan yapın. Böylece hem derse, hem eğlenceye, hem de dinlenceye zaman ayırabilirsiniz. Planınıza uymadığınız zamanlarda kendinize yüklenmeyin ya da nasıl olsa plan bozuldu diye düşünerek kendinizi salıvermeyin. Kaldığınız yerden başlayarak yeniden plan yapın.</a:t>
            </a:r>
          </a:p>
          <a:p>
            <a:pPr marL="0" indent="0">
              <a:buNone/>
            </a:pPr>
            <a:endParaRPr lang="tr-TR" dirty="0"/>
          </a:p>
        </p:txBody>
      </p:sp>
    </p:spTree>
    <p:extLst>
      <p:ext uri="{BB962C8B-B14F-4D97-AF65-F5344CB8AC3E}">
        <p14:creationId xmlns:p14="http://schemas.microsoft.com/office/powerpoint/2010/main" val="38102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69848" y="1132764"/>
            <a:ext cx="10058400" cy="4670946"/>
          </a:xfrm>
        </p:spPr>
        <p:txBody>
          <a:bodyPr>
            <a:normAutofit lnSpcReduction="10000"/>
          </a:bodyPr>
          <a:lstStyle/>
          <a:p>
            <a:pPr>
              <a:lnSpc>
                <a:spcPct val="160000"/>
              </a:lnSpc>
            </a:pPr>
            <a:r>
              <a:rPr lang="tr-TR" dirty="0"/>
              <a:t>Neye, niçin çalıştığınızı bilerek masaya oturun. Çalışacağınız konuyu alt başlıklara ayırın. Çalışmaya her oturuşunuzda en azından bir basamağı tamamlayın. </a:t>
            </a:r>
          </a:p>
          <a:p>
            <a:pPr>
              <a:lnSpc>
                <a:spcPct val="160000"/>
              </a:lnSpc>
            </a:pPr>
            <a:r>
              <a:rPr lang="tr-TR" dirty="0"/>
              <a:t>Uzun süre ara vermeden çalışmak iyi bir fikir değildir. Dikkatin belli bir zaman sonra azalmaya başlayacağını unutmayın. 40-50 dakikalık dönemler halinde çalışın ve aralarında 10-15 dakikalık molalar verin.</a:t>
            </a:r>
          </a:p>
          <a:p>
            <a:pPr>
              <a:lnSpc>
                <a:spcPct val="160000"/>
              </a:lnSpc>
            </a:pPr>
            <a:r>
              <a:rPr lang="tr-TR" dirty="0"/>
              <a:t>Zorlandığınız kısımları parçalara bölerek çalışmayı deneyin. Her parçayı çalıştıktan sonra tekrar ederek pekiştirin. </a:t>
            </a:r>
          </a:p>
          <a:p>
            <a:pPr>
              <a:lnSpc>
                <a:spcPct val="160000"/>
              </a:lnSpc>
            </a:pPr>
            <a:r>
              <a:rPr lang="tr-TR" dirty="0"/>
              <a:t>Size zor gelen ve/veya sevmediğiniz konuları çalışmak için en verimli saatlerinizi ayırın.</a:t>
            </a:r>
          </a:p>
          <a:p>
            <a:endParaRPr lang="tr-TR" dirty="0"/>
          </a:p>
        </p:txBody>
      </p:sp>
    </p:spTree>
    <p:extLst>
      <p:ext uri="{BB962C8B-B14F-4D97-AF65-F5344CB8AC3E}">
        <p14:creationId xmlns:p14="http://schemas.microsoft.com/office/powerpoint/2010/main" val="121462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9848" y="600501"/>
            <a:ext cx="10058400" cy="5571699"/>
          </a:xfrm>
        </p:spPr>
      </p:pic>
    </p:spTree>
    <p:extLst>
      <p:ext uri="{BB962C8B-B14F-4D97-AF65-F5344CB8AC3E}">
        <p14:creationId xmlns:p14="http://schemas.microsoft.com/office/powerpoint/2010/main" val="185359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69848" y="1255594"/>
            <a:ext cx="10058400" cy="4916606"/>
          </a:xfrm>
        </p:spPr>
        <p:txBody>
          <a:bodyPr/>
          <a:lstStyle/>
          <a:p>
            <a:pPr>
              <a:lnSpc>
                <a:spcPct val="150000"/>
              </a:lnSpc>
            </a:pPr>
            <a:r>
              <a:rPr lang="tr-TR" dirty="0"/>
              <a:t>Çalışırken hayallere daldığınızı ve konudan uzaklaştığınızı fark ederseniz, önce hayalinizi ertelemeyi deneyin. Örneğin vereceğiniz ilk molada hayal etmeye devam edebilirsiniz. Bu bir anlamda çalışma sonrası ödül gibi de gelebilir ve motivasyonunuzu artırabilir. Hayal etmeyi ertelemekte zorlanıyorsanız, kurduğunuz hayale devam edin ve bitirin. Aksi halde derse aklınızı veremeyecek ve yeniden düşüncelere dalıp gideceksinizdir. Hayal kurmanız tamamladığında yeniden dersinize odaklanabilirsiniz. </a:t>
            </a:r>
          </a:p>
          <a:p>
            <a:pPr>
              <a:lnSpc>
                <a:spcPct val="150000"/>
              </a:lnSpc>
            </a:pPr>
            <a:r>
              <a:rPr lang="tr-TR" dirty="0"/>
              <a:t>Çalışırken çok sık ya da çok uzun süreli dalıp gitmeler yaşıyor ve konudan koptuğunuzu fark ediyorsanız, kısa bir mola verin. Kalkın, bir bardak çay alın, biraz hareket edin ve çok uzatmadan masanın başına geri dönün.</a:t>
            </a:r>
          </a:p>
          <a:p>
            <a:endParaRPr lang="tr-TR" dirty="0"/>
          </a:p>
        </p:txBody>
      </p:sp>
    </p:spTree>
    <p:extLst>
      <p:ext uri="{BB962C8B-B14F-4D97-AF65-F5344CB8AC3E}">
        <p14:creationId xmlns:p14="http://schemas.microsoft.com/office/powerpoint/2010/main" val="360905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069848" y="1064525"/>
            <a:ext cx="10058400" cy="5107675"/>
          </a:xfrm>
        </p:spPr>
        <p:txBody>
          <a:bodyPr>
            <a:normAutofit fontScale="92500" lnSpcReduction="20000"/>
          </a:bodyPr>
          <a:lstStyle/>
          <a:p>
            <a:pPr>
              <a:lnSpc>
                <a:spcPct val="150000"/>
              </a:lnSpc>
            </a:pPr>
            <a:r>
              <a:rPr lang="tr-TR" dirty="0"/>
              <a:t>Not tutarak çalışmayı deneyin. Not tutmak, çalışılan konuya karşı ilginin dağılmaması ve bilginin akılda kalması açısından oldukça etkili bir yöntemdir.</a:t>
            </a:r>
          </a:p>
          <a:p>
            <a:pPr>
              <a:lnSpc>
                <a:spcPct val="150000"/>
              </a:lnSpc>
            </a:pPr>
            <a:r>
              <a:rPr lang="tr-TR" dirty="0"/>
              <a:t>Okuma yaparken önemli yerlerin altını çizin ve gerektiğinde yanlarına eklemeler yapın. </a:t>
            </a:r>
          </a:p>
          <a:p>
            <a:pPr>
              <a:lnSpc>
                <a:spcPct val="150000"/>
              </a:lnSpc>
            </a:pPr>
            <a:r>
              <a:rPr lang="tr-TR" dirty="0"/>
              <a:t>Çalışırken, her konu için anahtar sözcükler ve sorular belirleyin. Böylece çalıştıklarınızı anlamlandırma ve örgütlemede daha başarılı olursunuz.</a:t>
            </a:r>
          </a:p>
          <a:p>
            <a:pPr>
              <a:lnSpc>
                <a:spcPct val="150000"/>
              </a:lnSpc>
            </a:pPr>
            <a:r>
              <a:rPr lang="tr-TR" dirty="0"/>
              <a:t>Ders çalışmanızı aksatan ve kolaylaştıran alışkanlıkların birer listesini yapın. Listenizde yer alan olumsuz alışkanlıkları bırakmaya çalışın. Olumlu alışkanlıkları pekiştirmek için çaba gösterin.</a:t>
            </a:r>
          </a:p>
          <a:p>
            <a:pPr>
              <a:lnSpc>
                <a:spcPct val="150000"/>
              </a:lnSpc>
            </a:pPr>
            <a:r>
              <a:rPr lang="tr-TR" dirty="0"/>
              <a:t>Çalışma sonrasında kendinizi ödüllendirin. Bu motivasyonunuzu artıracak ve kendinizi takdir etmenizi sağlayacaktır.</a:t>
            </a:r>
          </a:p>
          <a:p>
            <a:endParaRPr lang="tr-TR" dirty="0"/>
          </a:p>
        </p:txBody>
      </p:sp>
    </p:spTree>
    <p:extLst>
      <p:ext uri="{BB962C8B-B14F-4D97-AF65-F5344CB8AC3E}">
        <p14:creationId xmlns:p14="http://schemas.microsoft.com/office/powerpoint/2010/main" val="9780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9973" y="2804751"/>
            <a:ext cx="10058400" cy="1609344"/>
          </a:xfrm>
        </p:spPr>
        <p:txBody>
          <a:bodyPr>
            <a:noAutofit/>
          </a:bodyPr>
          <a:lstStyle/>
          <a:p>
            <a:r>
              <a:rPr lang="tr-TR" sz="7200" dirty="0"/>
              <a:t>BENİ DİNLEDİĞİNİZ İÇİN TEŞEKKÜR EDERİM</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78722" y="3609423"/>
            <a:ext cx="1610436" cy="1471621"/>
          </a:xfrm>
        </p:spPr>
      </p:pic>
    </p:spTree>
    <p:extLst>
      <p:ext uri="{BB962C8B-B14F-4D97-AF65-F5344CB8AC3E}">
        <p14:creationId xmlns:p14="http://schemas.microsoft.com/office/powerpoint/2010/main" val="276411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kern="10" dirty="0">
                <a:ln w="12700">
                  <a:solidFill>
                    <a:srgbClr val="000000"/>
                  </a:solidFill>
                  <a:round/>
                  <a:headEnd/>
                  <a:tailEnd/>
                </a:ln>
                <a:solidFill>
                  <a:schemeClr val="tx1"/>
                </a:solidFill>
                <a:latin typeface="+mn-lt"/>
              </a:rPr>
              <a:t>BUGÜN NELERDEN BAHSEDECEĞİZ</a:t>
            </a:r>
            <a:endParaRPr lang="tr-TR" sz="4400" dirty="0">
              <a:solidFill>
                <a:schemeClr val="tx1"/>
              </a:solidFill>
              <a:latin typeface="+mn-lt"/>
            </a:endParaRPr>
          </a:p>
        </p:txBody>
      </p:sp>
      <p:sp>
        <p:nvSpPr>
          <p:cNvPr id="3" name="İçerik Yer Tutucusu 2"/>
          <p:cNvSpPr>
            <a:spLocks noGrp="1"/>
          </p:cNvSpPr>
          <p:nvPr>
            <p:ph idx="1"/>
          </p:nvPr>
        </p:nvSpPr>
        <p:spPr/>
        <p:txBody>
          <a:bodyPr>
            <a:normAutofit fontScale="85000" lnSpcReduction="10000"/>
          </a:bodyPr>
          <a:lstStyle/>
          <a:p>
            <a:pPr>
              <a:lnSpc>
                <a:spcPct val="150000"/>
              </a:lnSpc>
              <a:buFont typeface="Wingdings" panose="05000000000000000000" pitchFamily="2" charset="2"/>
              <a:buChar char="Ø"/>
            </a:pPr>
            <a:r>
              <a:rPr lang="tr-TR" sz="3200" dirty="0"/>
              <a:t>Ders çalışmaya yönelik olumsuz düşüncelerimiz nelerdir?</a:t>
            </a:r>
          </a:p>
          <a:p>
            <a:pPr>
              <a:lnSpc>
                <a:spcPct val="150000"/>
              </a:lnSpc>
              <a:buFont typeface="Wingdings" panose="05000000000000000000" pitchFamily="2" charset="2"/>
              <a:buChar char="Ø"/>
            </a:pPr>
            <a:r>
              <a:rPr lang="tr-TR" sz="3200" dirty="0"/>
              <a:t>Verimli ders çalışma nedir?</a:t>
            </a:r>
          </a:p>
          <a:p>
            <a:pPr>
              <a:lnSpc>
                <a:spcPct val="150000"/>
              </a:lnSpc>
              <a:buFont typeface="Wingdings" panose="05000000000000000000" pitchFamily="2" charset="2"/>
              <a:buChar char="Ø"/>
            </a:pPr>
            <a:r>
              <a:rPr lang="tr-TR" sz="3200" dirty="0"/>
              <a:t>Verimli ders çalışmayı etkileyen faktörler nelerdir?</a:t>
            </a:r>
          </a:p>
          <a:p>
            <a:pPr>
              <a:lnSpc>
                <a:spcPct val="150000"/>
              </a:lnSpc>
              <a:buFont typeface="Wingdings" panose="05000000000000000000" pitchFamily="2" charset="2"/>
              <a:buChar char="Ø"/>
            </a:pPr>
            <a:r>
              <a:rPr lang="tr-TR" sz="3200" dirty="0"/>
              <a:t>Verimli ders çalışma yolları nelerdir?</a:t>
            </a:r>
          </a:p>
          <a:p>
            <a:pPr>
              <a:lnSpc>
                <a:spcPct val="150000"/>
              </a:lnSpc>
              <a:buFont typeface="Wingdings" panose="05000000000000000000" pitchFamily="2" charset="2"/>
              <a:buChar char="Ø"/>
            </a:pPr>
            <a:r>
              <a:rPr lang="tr-TR" sz="3200" dirty="0"/>
              <a:t>Nasıl verimli çalışılır?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058" y="4146804"/>
            <a:ext cx="2936686" cy="2476216"/>
          </a:xfrm>
          <a:prstGeom prst="rect">
            <a:avLst/>
          </a:prstGeom>
        </p:spPr>
      </p:pic>
    </p:spTree>
    <p:extLst>
      <p:ext uri="{BB962C8B-B14F-4D97-AF65-F5344CB8AC3E}">
        <p14:creationId xmlns:p14="http://schemas.microsoft.com/office/powerpoint/2010/main" val="411554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3600" y="161724"/>
            <a:ext cx="10058400" cy="1609344"/>
          </a:xfrm>
        </p:spPr>
        <p:txBody>
          <a:bodyPr>
            <a:normAutofit/>
          </a:bodyPr>
          <a:lstStyle/>
          <a:p>
            <a:r>
              <a:rPr lang="tr-TR" sz="3600" b="1" dirty="0">
                <a:latin typeface="+mn-lt"/>
              </a:rPr>
              <a:t>Ders çalışmaya </a:t>
            </a:r>
            <a:r>
              <a:rPr lang="tr-TR" sz="3600" b="1" dirty="0" err="1">
                <a:latin typeface="+mn-lt"/>
              </a:rPr>
              <a:t>yönelİk</a:t>
            </a:r>
            <a:r>
              <a:rPr lang="tr-TR" sz="3600" b="1" dirty="0">
                <a:latin typeface="+mn-lt"/>
              </a:rPr>
              <a:t> olumsuz </a:t>
            </a:r>
            <a:r>
              <a:rPr lang="tr-TR" sz="3600" b="1" dirty="0" err="1">
                <a:latin typeface="+mn-lt"/>
              </a:rPr>
              <a:t>düşüncelerİmİz</a:t>
            </a:r>
            <a:r>
              <a:rPr lang="tr-TR" sz="3600" b="1" dirty="0">
                <a:latin typeface="+mn-lt"/>
              </a:rPr>
              <a:t> </a:t>
            </a:r>
            <a:r>
              <a:rPr lang="tr-TR" sz="3600" b="1" dirty="0" err="1">
                <a:latin typeface="+mn-lt"/>
              </a:rPr>
              <a:t>nelerdİr</a:t>
            </a:r>
            <a:r>
              <a:rPr lang="tr-TR" sz="3600" b="1" dirty="0">
                <a:latin typeface="+mn-lt"/>
              </a:rPr>
              <a:t>?</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251" y="484631"/>
            <a:ext cx="1937982" cy="1739953"/>
          </a:xfrm>
        </p:spPr>
      </p:pic>
      <p:sp>
        <p:nvSpPr>
          <p:cNvPr id="5" name="Dikdörtgen 4"/>
          <p:cNvSpPr/>
          <p:nvPr/>
        </p:nvSpPr>
        <p:spPr>
          <a:xfrm>
            <a:off x="1983474" y="1723165"/>
            <a:ext cx="8279642" cy="4247317"/>
          </a:xfrm>
          <a:prstGeom prst="rect">
            <a:avLst/>
          </a:prstGeom>
        </p:spPr>
        <p:txBody>
          <a:bodyPr wrap="square">
            <a:spAutoFit/>
          </a:bodyPr>
          <a:lstStyle/>
          <a:p>
            <a:pPr marL="285750" indent="-285750">
              <a:lnSpc>
                <a:spcPct val="150000"/>
              </a:lnSpc>
              <a:buClr>
                <a:srgbClr val="990000"/>
              </a:buClr>
              <a:buFont typeface="Wingdings" panose="05000000000000000000" pitchFamily="2" charset="2"/>
              <a:buChar char="Ø"/>
            </a:pPr>
            <a:r>
              <a:rPr lang="tr-TR" altLang="tr-TR" sz="2000" dirty="0">
                <a:latin typeface="Comic Sans MS" panose="030F0702030302020204" pitchFamily="66" charset="0"/>
              </a:rPr>
              <a:t>“</a:t>
            </a:r>
            <a:r>
              <a:rPr lang="tr-TR" altLang="tr-TR" sz="2000" dirty="0"/>
              <a:t>Bu  gün,  günümde  değilim.”</a:t>
            </a:r>
          </a:p>
          <a:p>
            <a:pPr marL="285750" indent="-285750">
              <a:lnSpc>
                <a:spcPct val="150000"/>
              </a:lnSpc>
              <a:buClr>
                <a:srgbClr val="990000"/>
              </a:buClr>
              <a:buFont typeface="Wingdings" panose="05000000000000000000" pitchFamily="2" charset="2"/>
              <a:buChar char="Ø"/>
            </a:pPr>
            <a:r>
              <a:rPr lang="tr-TR" altLang="tr-TR" sz="2000" dirty="0"/>
              <a:t> “Moral  bozucu   bir  gün.”</a:t>
            </a:r>
          </a:p>
          <a:p>
            <a:pPr marL="285750" indent="-285750">
              <a:lnSpc>
                <a:spcPct val="150000"/>
              </a:lnSpc>
              <a:buClr>
                <a:srgbClr val="990000"/>
              </a:buClr>
              <a:buFont typeface="Wingdings" panose="05000000000000000000" pitchFamily="2" charset="2"/>
              <a:buChar char="Ø"/>
            </a:pPr>
            <a:r>
              <a:rPr lang="tr-TR" altLang="tr-TR" sz="2000" dirty="0"/>
              <a:t> “Hiç  şansım  yok.”</a:t>
            </a:r>
          </a:p>
          <a:p>
            <a:pPr marL="285750" indent="-285750">
              <a:lnSpc>
                <a:spcPct val="150000"/>
              </a:lnSpc>
              <a:buClr>
                <a:srgbClr val="990000"/>
              </a:buClr>
              <a:buFont typeface="Wingdings" panose="05000000000000000000" pitchFamily="2" charset="2"/>
              <a:buChar char="Ø"/>
            </a:pPr>
            <a:r>
              <a:rPr lang="tr-TR" altLang="tr-TR" sz="2000" dirty="0"/>
              <a:t> “Şu  matematiği  nasıl  halledeceğim ?”</a:t>
            </a:r>
          </a:p>
          <a:p>
            <a:pPr marL="285750" indent="-285750">
              <a:lnSpc>
                <a:spcPct val="150000"/>
              </a:lnSpc>
              <a:buClr>
                <a:srgbClr val="990000"/>
              </a:buClr>
              <a:buFont typeface="Wingdings" panose="05000000000000000000" pitchFamily="2" charset="2"/>
              <a:buChar char="Ø"/>
            </a:pPr>
            <a:r>
              <a:rPr lang="tr-TR" altLang="tr-TR" sz="2000" dirty="0"/>
              <a:t> “Her  şey  kötü  gidiyor.”</a:t>
            </a:r>
          </a:p>
          <a:p>
            <a:pPr marL="285750" indent="-285750">
              <a:lnSpc>
                <a:spcPct val="150000"/>
              </a:lnSpc>
              <a:buClr>
                <a:srgbClr val="990000"/>
              </a:buClr>
              <a:buFont typeface="Wingdings" panose="05000000000000000000" pitchFamily="2" charset="2"/>
              <a:buChar char="Ø"/>
            </a:pPr>
            <a:r>
              <a:rPr lang="tr-TR" altLang="tr-TR" sz="2000" dirty="0"/>
              <a:t> “Neden  çalışayım ki  nasıl  olsa  işe  yaramayacak.”</a:t>
            </a:r>
          </a:p>
          <a:p>
            <a:pPr marL="285750" indent="-285750">
              <a:lnSpc>
                <a:spcPct val="150000"/>
              </a:lnSpc>
              <a:buClr>
                <a:srgbClr val="990000"/>
              </a:buClr>
              <a:buFont typeface="Wingdings" panose="05000000000000000000" pitchFamily="2" charset="2"/>
              <a:buChar char="Ø"/>
            </a:pPr>
            <a:r>
              <a:rPr lang="tr-TR" altLang="tr-TR" sz="2000" dirty="0"/>
              <a:t> “Sosyal çalışmaktan  nefret  ediyorum.”</a:t>
            </a:r>
          </a:p>
          <a:p>
            <a:pPr marL="285750" indent="-285750">
              <a:lnSpc>
                <a:spcPct val="150000"/>
              </a:lnSpc>
              <a:buClr>
                <a:srgbClr val="990000"/>
              </a:buClr>
              <a:buFont typeface="Wingdings" panose="05000000000000000000" pitchFamily="2" charset="2"/>
              <a:buChar char="Ø"/>
            </a:pPr>
            <a:r>
              <a:rPr lang="tr-TR" altLang="tr-TR" sz="2000" dirty="0"/>
              <a:t> “Fen  ile  aram  ne  zaman  düzelecek?”</a:t>
            </a:r>
          </a:p>
          <a:p>
            <a:pPr marL="285750" indent="-285750">
              <a:lnSpc>
                <a:spcPct val="150000"/>
              </a:lnSpc>
              <a:buClr>
                <a:srgbClr val="990000"/>
              </a:buClr>
              <a:buFont typeface="Wingdings" panose="05000000000000000000" pitchFamily="2" charset="2"/>
              <a:buChar char="Ø"/>
            </a:pPr>
            <a:r>
              <a:rPr lang="tr-TR" altLang="tr-TR" sz="2000" dirty="0"/>
              <a:t> “</a:t>
            </a:r>
            <a:r>
              <a:rPr lang="tr-TR" altLang="tr-TR" sz="2000" dirty="0" err="1"/>
              <a:t>Yaaa</a:t>
            </a:r>
            <a:r>
              <a:rPr lang="tr-TR" altLang="tr-TR" sz="2000" dirty="0"/>
              <a:t> gene mi ders?”</a:t>
            </a:r>
          </a:p>
        </p:txBody>
      </p:sp>
    </p:spTree>
    <p:extLst>
      <p:ext uri="{BB962C8B-B14F-4D97-AF65-F5344CB8AC3E}">
        <p14:creationId xmlns:p14="http://schemas.microsoft.com/office/powerpoint/2010/main" val="32765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69848" y="2093976"/>
            <a:ext cx="10058400" cy="4078224"/>
          </a:xfrm>
        </p:spPr>
        <p:txBody>
          <a:bodyPr/>
          <a:lstStyle/>
          <a:p>
            <a:pPr marL="0" indent="0">
              <a:buNone/>
            </a:pPr>
            <a:r>
              <a:rPr lang="tr-TR" sz="6000" dirty="0">
                <a:latin typeface="+mj-lt"/>
              </a:rPr>
              <a:t>‘Bir adam, gün boyunca düşündüklerinin toplamıdır.’</a:t>
            </a:r>
          </a:p>
          <a:p>
            <a:pPr marL="0" indent="0">
              <a:buNone/>
            </a:pPr>
            <a:r>
              <a:rPr lang="tr-TR" sz="3200" dirty="0"/>
              <a:t>						</a:t>
            </a:r>
            <a:r>
              <a:rPr lang="tr-TR" sz="3200" dirty="0" err="1"/>
              <a:t>Ralph</a:t>
            </a:r>
            <a:r>
              <a:rPr lang="tr-TR" sz="3200" dirty="0"/>
              <a:t> </a:t>
            </a:r>
            <a:r>
              <a:rPr lang="tr-TR" sz="3200" dirty="0" err="1"/>
              <a:t>Waldo</a:t>
            </a:r>
            <a:r>
              <a:rPr lang="tr-TR" sz="3200" dirty="0"/>
              <a:t> </a:t>
            </a:r>
            <a:r>
              <a:rPr lang="tr-TR" sz="3200" dirty="0" err="1"/>
              <a:t>Emerson</a:t>
            </a:r>
            <a:r>
              <a:rPr lang="tr-TR" dirty="0"/>
              <a:t> </a:t>
            </a:r>
          </a:p>
        </p:txBody>
      </p:sp>
    </p:spTree>
    <p:extLst>
      <p:ext uri="{BB962C8B-B14F-4D97-AF65-F5344CB8AC3E}">
        <p14:creationId xmlns:p14="http://schemas.microsoft.com/office/powerpoint/2010/main" val="81510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1220" y="484632"/>
            <a:ext cx="9875656" cy="5687568"/>
          </a:xfrm>
        </p:spPr>
      </p:pic>
    </p:spTree>
    <p:extLst>
      <p:ext uri="{BB962C8B-B14F-4D97-AF65-F5344CB8AC3E}">
        <p14:creationId xmlns:p14="http://schemas.microsoft.com/office/powerpoint/2010/main" val="326371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3600" y="512064"/>
            <a:ext cx="10058400" cy="1609344"/>
          </a:xfrm>
        </p:spPr>
        <p:txBody>
          <a:bodyPr/>
          <a:lstStyle/>
          <a:p>
            <a:r>
              <a:rPr lang="tr-TR" dirty="0" err="1"/>
              <a:t>Verİmlİ</a:t>
            </a:r>
            <a:r>
              <a:rPr lang="tr-TR" dirty="0"/>
              <a:t> ders </a:t>
            </a:r>
            <a:r>
              <a:rPr lang="tr-TR" dirty="0" err="1"/>
              <a:t>çalıŞma</a:t>
            </a:r>
            <a:r>
              <a:rPr lang="tr-TR" dirty="0"/>
              <a:t> </a:t>
            </a:r>
            <a:r>
              <a:rPr lang="tr-TR" dirty="0" err="1"/>
              <a:t>nedİr</a:t>
            </a:r>
            <a:r>
              <a:rPr lang="tr-TR" dirty="0"/>
              <a:t>?</a:t>
            </a:r>
            <a:br>
              <a:rPr lang="tr-TR" dirty="0"/>
            </a:br>
            <a:endParaRPr lang="tr-TR" dirty="0"/>
          </a:p>
        </p:txBody>
      </p:sp>
      <p:sp>
        <p:nvSpPr>
          <p:cNvPr id="3" name="İçerik Yer Tutucusu 2"/>
          <p:cNvSpPr>
            <a:spLocks noGrp="1"/>
          </p:cNvSpPr>
          <p:nvPr>
            <p:ph idx="1"/>
          </p:nvPr>
        </p:nvSpPr>
        <p:spPr/>
        <p:txBody>
          <a:bodyPr/>
          <a:lstStyle/>
          <a:p>
            <a:pPr marL="0" indent="0" algn="ctr">
              <a:buNone/>
            </a:pPr>
            <a:r>
              <a:rPr lang="tr-TR" altLang="tr-TR" sz="3600" b="1" dirty="0">
                <a:solidFill>
                  <a:srgbClr val="C00000"/>
                </a:solidFill>
                <a:latin typeface="+mj-lt"/>
              </a:rPr>
              <a:t>ZAMANI,</a:t>
            </a:r>
          </a:p>
          <a:p>
            <a:pPr marL="0" indent="0" algn="ctr">
              <a:buNone/>
            </a:pPr>
            <a:r>
              <a:rPr lang="tr-TR" altLang="tr-TR" sz="3600" b="1" dirty="0"/>
              <a:t>BELİRLENEN</a:t>
            </a:r>
          </a:p>
          <a:p>
            <a:pPr marL="0" indent="0" algn="ctr">
              <a:buNone/>
            </a:pPr>
            <a:r>
              <a:rPr lang="tr-TR" altLang="tr-TR" sz="3600" b="1" dirty="0"/>
              <a:t> </a:t>
            </a:r>
            <a:r>
              <a:rPr lang="tr-TR" altLang="tr-TR" sz="3600" b="1" dirty="0">
                <a:solidFill>
                  <a:srgbClr val="C00000"/>
                </a:solidFill>
              </a:rPr>
              <a:t>AMAÇLAR VE ÖNCELİKLER </a:t>
            </a:r>
          </a:p>
          <a:p>
            <a:pPr marL="0" indent="0" algn="ctr">
              <a:buNone/>
            </a:pPr>
            <a:r>
              <a:rPr lang="tr-TR" altLang="tr-TR" sz="3600" b="1" dirty="0"/>
              <a:t>İÇİN</a:t>
            </a:r>
          </a:p>
          <a:p>
            <a:pPr marL="0" indent="0" algn="ctr">
              <a:buNone/>
            </a:pPr>
            <a:r>
              <a:rPr lang="tr-TR" altLang="tr-TR" sz="3600" b="1" dirty="0">
                <a:solidFill>
                  <a:srgbClr val="C00000"/>
                </a:solidFill>
              </a:rPr>
              <a:t>PROGRAMLI ve VERİMLİ </a:t>
            </a:r>
          </a:p>
          <a:p>
            <a:pPr marL="0" indent="0" algn="ctr">
              <a:buNone/>
            </a:pPr>
            <a:r>
              <a:rPr lang="tr-TR" altLang="tr-TR" sz="3600" b="1" dirty="0"/>
              <a:t>OLARAK  KULLANMAKTIR.</a:t>
            </a:r>
          </a:p>
          <a:p>
            <a:endParaRPr lang="tr-TR" dirty="0"/>
          </a:p>
        </p:txBody>
      </p:sp>
    </p:spTree>
    <p:extLst>
      <p:ext uri="{BB962C8B-B14F-4D97-AF65-F5344CB8AC3E}">
        <p14:creationId xmlns:p14="http://schemas.microsoft.com/office/powerpoint/2010/main" val="233627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0541" y="512064"/>
            <a:ext cx="10058400" cy="1609344"/>
          </a:xfrm>
        </p:spPr>
        <p:txBody>
          <a:bodyPr>
            <a:normAutofit fontScale="90000"/>
          </a:bodyPr>
          <a:lstStyle/>
          <a:p>
            <a:r>
              <a:rPr lang="tr-TR" sz="4400" dirty="0" err="1"/>
              <a:t>Verİmlİ</a:t>
            </a:r>
            <a:r>
              <a:rPr lang="tr-TR" sz="4400" dirty="0"/>
              <a:t> ders çalışmayı </a:t>
            </a:r>
            <a:r>
              <a:rPr lang="tr-TR" sz="4400" dirty="0" err="1"/>
              <a:t>etkİleyen</a:t>
            </a:r>
            <a:r>
              <a:rPr lang="tr-TR" sz="4400" dirty="0"/>
              <a:t> faktörler </a:t>
            </a:r>
            <a:r>
              <a:rPr lang="tr-TR" sz="4400" dirty="0" err="1"/>
              <a:t>nelerdİr</a:t>
            </a:r>
            <a:r>
              <a:rPr lang="tr-TR" sz="4400" dirty="0"/>
              <a:t>?</a:t>
            </a:r>
            <a:br>
              <a:rPr lang="tr-TR" dirty="0"/>
            </a:br>
            <a:endParaRPr lang="tr-TR" dirty="0"/>
          </a:p>
        </p:txBody>
      </p:sp>
      <p:sp>
        <p:nvSpPr>
          <p:cNvPr id="3" name="İçerik Yer Tutucusu 2"/>
          <p:cNvSpPr>
            <a:spLocks noGrp="1"/>
          </p:cNvSpPr>
          <p:nvPr>
            <p:ph idx="1"/>
          </p:nvPr>
        </p:nvSpPr>
        <p:spPr>
          <a:xfrm>
            <a:off x="477672" y="1624084"/>
            <a:ext cx="10650576" cy="4548116"/>
          </a:xfrm>
        </p:spPr>
        <p:txBody>
          <a:bodyPr>
            <a:normAutofit/>
          </a:bodyPr>
          <a:lstStyle/>
          <a:p>
            <a:pPr>
              <a:lnSpc>
                <a:spcPct val="150000"/>
              </a:lnSpc>
            </a:pPr>
            <a:r>
              <a:rPr lang="tr-TR" sz="2400" b="1" dirty="0">
                <a:solidFill>
                  <a:schemeClr val="accent2"/>
                </a:solidFill>
              </a:rPr>
              <a:t>Zamanı doğru yönetebilme becerisi:</a:t>
            </a:r>
            <a:r>
              <a:rPr lang="tr-TR" sz="2400" dirty="0"/>
              <a:t> Zamanı iyi değerlendirememenin en önemli sebeplerinden biri performans kaygısı ve ona eşlik eden başarısızlık korkusudur. </a:t>
            </a:r>
          </a:p>
          <a:p>
            <a:pPr>
              <a:lnSpc>
                <a:spcPct val="150000"/>
              </a:lnSpc>
            </a:pPr>
            <a:r>
              <a:rPr lang="tr-TR" sz="2400" b="1" dirty="0" err="1">
                <a:solidFill>
                  <a:schemeClr val="accent2"/>
                </a:solidFill>
              </a:rPr>
              <a:t>Mükemmelliyetçilik</a:t>
            </a:r>
            <a:r>
              <a:rPr lang="tr-TR" sz="2400" b="1" dirty="0">
                <a:solidFill>
                  <a:schemeClr val="accent2"/>
                </a:solidFill>
              </a:rPr>
              <a:t>;</a:t>
            </a:r>
            <a:r>
              <a:rPr lang="tr-TR" sz="2400" dirty="0">
                <a:solidFill>
                  <a:schemeClr val="accent2"/>
                </a:solidFill>
              </a:rPr>
              <a:t> </a:t>
            </a:r>
            <a:r>
              <a:rPr lang="tr-TR" sz="2400" dirty="0"/>
              <a:t>ayrıntıda boğulma, yapılan işten tatmin olmama, duygusal basınç nedeniyle çalışmaya yoğunlaşamama gibi sonuçlar doğurur. Tüm bunlar söz konusu olduğunda da, çalışmadan verim almak zorlaşır.</a:t>
            </a:r>
          </a:p>
        </p:txBody>
      </p:sp>
    </p:spTree>
    <p:extLst>
      <p:ext uri="{BB962C8B-B14F-4D97-AF65-F5344CB8AC3E}">
        <p14:creationId xmlns:p14="http://schemas.microsoft.com/office/powerpoint/2010/main" val="55416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69848" y="1337481"/>
            <a:ext cx="10058400" cy="4834719"/>
          </a:xfrm>
        </p:spPr>
        <p:txBody>
          <a:bodyPr/>
          <a:lstStyle/>
          <a:p>
            <a:pPr>
              <a:lnSpc>
                <a:spcPct val="150000"/>
              </a:lnSpc>
            </a:pPr>
            <a:r>
              <a:rPr lang="tr-TR" b="1" dirty="0">
                <a:solidFill>
                  <a:schemeClr val="accent2"/>
                </a:solidFill>
              </a:rPr>
              <a:t>Dikkati toplayabilmek ve çalışılan konuya yoğunlaşabilmek:</a:t>
            </a:r>
            <a:r>
              <a:rPr lang="tr-TR" dirty="0"/>
              <a:t> Dikkatimizi dağıtan birçok etmen vardır. Kafamızı meşgul eden kişisel sorunlarımız, bedensel yorgunluk, fiziksel hastalık, çalışma ortamının kimi özellikleri, karmaşık bir örgüde sunulan bilgiler ve performans kaygısı, bunlar içinde sıkça rastlananlardır. Verimli çalışabilmek için dikkat dağıtan bu tür etmenleri en aza indirmemiz gerekir.</a:t>
            </a:r>
          </a:p>
          <a:p>
            <a:pPr>
              <a:lnSpc>
                <a:spcPct val="150000"/>
              </a:lnSpc>
            </a:pPr>
            <a:r>
              <a:rPr lang="tr-TR" b="1" dirty="0">
                <a:solidFill>
                  <a:schemeClr val="accent2"/>
                </a:solidFill>
              </a:rPr>
              <a:t>Motivasyona sahip olmak: </a:t>
            </a:r>
            <a:r>
              <a:rPr lang="tr-TR" dirty="0"/>
              <a:t>Kişi neyi, niçin çalışması gerektiğini bilmelidir. Hedeflerin varlığı çalışma isteğini artırır. </a:t>
            </a:r>
          </a:p>
        </p:txBody>
      </p:sp>
    </p:spTree>
    <p:extLst>
      <p:ext uri="{BB962C8B-B14F-4D97-AF65-F5344CB8AC3E}">
        <p14:creationId xmlns:p14="http://schemas.microsoft.com/office/powerpoint/2010/main" val="273328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69848" y="1323833"/>
            <a:ext cx="10058400" cy="4848367"/>
          </a:xfrm>
        </p:spPr>
        <p:txBody>
          <a:bodyPr/>
          <a:lstStyle/>
          <a:p>
            <a:pPr>
              <a:lnSpc>
                <a:spcPct val="200000"/>
              </a:lnSpc>
            </a:pPr>
            <a:r>
              <a:rPr lang="tr-TR" b="1" dirty="0">
                <a:solidFill>
                  <a:schemeClr val="accent2"/>
                </a:solidFill>
              </a:rPr>
              <a:t>Öncelik sıralaması yapabilmek: </a:t>
            </a:r>
            <a:r>
              <a:rPr lang="tr-TR" dirty="0"/>
              <a:t>Bazen çalışılacak konuların çokluğu içinde boğuluruz. Nereden başlayacağımızı bilemez ve bu zorluk içinde kilitlenip kalırız. Bu noktada yapılması gereken bir öncelikler listesi hazırlamaktır. Önce neye bakacağımızı bilirsek; önümüze, küçük ve ulaşılabilir hedefler koyabilirsek çalışmaya başlamak kolaylaşır. Birçok zaman, çalışmaya başlamak bizi tetikler ve çalışmayı sürdürmekte zorlanmayız.</a:t>
            </a:r>
          </a:p>
        </p:txBody>
      </p:sp>
    </p:spTree>
    <p:extLst>
      <p:ext uri="{BB962C8B-B14F-4D97-AF65-F5344CB8AC3E}">
        <p14:creationId xmlns:p14="http://schemas.microsoft.com/office/powerpoint/2010/main" val="1951145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Yazı Ti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TM03090434[[fn=Ahşap Türü]]</Template>
  <TotalTime>149</TotalTime>
  <Words>466</Words>
  <Application>Microsoft Office PowerPoint</Application>
  <PresentationFormat>Geniş ekran</PresentationFormat>
  <Paragraphs>74</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Wood Type Yazı Tipi</vt:lpstr>
      <vt:lpstr>VERİMLİ DERS ÇALIŞMA</vt:lpstr>
      <vt:lpstr>BUGÜN NELERDEN BAHSEDECEĞİZ</vt:lpstr>
      <vt:lpstr>Ders çalışmaya yönelİk olumsuz düşüncelerİmİz nelerdİr?</vt:lpstr>
      <vt:lpstr>PowerPoint Sunusu</vt:lpstr>
      <vt:lpstr>PowerPoint Sunusu</vt:lpstr>
      <vt:lpstr>Verİmlİ ders çalıŞma nedİr? </vt:lpstr>
      <vt:lpstr>Verİmlİ ders çalışmayı etkİleyen faktörler nelerdİr? </vt:lpstr>
      <vt:lpstr>PowerPoint Sunusu</vt:lpstr>
      <vt:lpstr>PowerPoint Sunusu</vt:lpstr>
      <vt:lpstr>Verİmlİ ders çalışma yolları nelerdİr? </vt:lpstr>
      <vt:lpstr>PowerPoint Sunusu</vt:lpstr>
      <vt:lpstr>Bİr İnsan ;</vt:lpstr>
      <vt:lpstr>Nasıl verİmlİ çalışılır? </vt:lpstr>
      <vt:lpstr>PowerPoint Sunusu</vt:lpstr>
      <vt:lpstr>PowerPoint Sunusu</vt:lpstr>
      <vt:lpstr>PowerPoint Sunusu</vt:lpstr>
      <vt:lpstr>PowerPoint Sunusu</vt:lpstr>
      <vt:lpstr>BENİ DİNLEDİĞİNİZ İÇİN TEŞEKKÜR EDERİM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dc:title>
  <dc:creator>MASA-4</dc:creator>
  <cp:lastModifiedBy>Bilinmeyen Kullanıcı</cp:lastModifiedBy>
  <cp:revision>12</cp:revision>
  <dcterms:created xsi:type="dcterms:W3CDTF">2019-10-11T08:58:01Z</dcterms:created>
  <dcterms:modified xsi:type="dcterms:W3CDTF">2021-07-09T09:06:55Z</dcterms:modified>
</cp:coreProperties>
</file>