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1" r:id="rId1"/>
  </p:sldMasterIdLst>
  <p:notesMasterIdLst>
    <p:notesMasterId r:id="rId21"/>
  </p:notesMasterIdLst>
  <p:sldIdLst>
    <p:sldId id="264" r:id="rId2"/>
    <p:sldId id="266" r:id="rId3"/>
    <p:sldId id="258" r:id="rId4"/>
    <p:sldId id="259" r:id="rId5"/>
    <p:sldId id="260" r:id="rId6"/>
    <p:sldId id="262" r:id="rId7"/>
    <p:sldId id="267" r:id="rId8"/>
    <p:sldId id="273" r:id="rId9"/>
    <p:sldId id="272" r:id="rId10"/>
    <p:sldId id="271" r:id="rId11"/>
    <p:sldId id="270" r:id="rId12"/>
    <p:sldId id="269" r:id="rId13"/>
    <p:sldId id="268" r:id="rId14"/>
    <p:sldId id="274" r:id="rId15"/>
    <p:sldId id="275" r:id="rId16"/>
    <p:sldId id="276" r:id="rId17"/>
    <p:sldId id="277" r:id="rId18"/>
    <p:sldId id="278" r:id="rId19"/>
    <p:sldId id="26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B5C8CC-E61E-4080-97C9-E6EFB435E6C5}" type="datetimeFigureOut">
              <a:rPr lang="tr-TR" smtClean="0"/>
              <a:t>31.10.2021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0D1147-7174-4500-A0DB-5AC44F6D6643}" type="slidenum">
              <a:rPr lang="tr-TR" smtClean="0"/>
              <a:t>‹#›</a:t>
            </a:fld>
            <a:endParaRPr lang="tr-TR"/>
          </a:p>
        </p:txBody>
      </p:sp>
    </p:spTree>
    <p:extLst>
      <p:ext uri="{BB962C8B-B14F-4D97-AF65-F5344CB8AC3E}">
        <p14:creationId xmlns:p14="http://schemas.microsoft.com/office/powerpoint/2010/main" val="2222636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42C708C-C94A-423D-B822-FBE63977DD94}" type="datetimeFigureOut">
              <a:rPr lang="tr-TR" smtClean="0"/>
              <a:t>31.10.2021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D33248-AB37-47E1-A73D-909A93DCD3CE}"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21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42C708C-C94A-423D-B822-FBE63977DD94}" type="datetimeFigureOut">
              <a:rPr lang="tr-TR" smtClean="0"/>
              <a:t>31.10.2021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D33248-AB37-47E1-A73D-909A93DCD3CE}" type="slidenum">
              <a:rPr lang="tr-TR" smtClean="0"/>
              <a:t>‹#›</a:t>
            </a:fld>
            <a:endParaRPr lang="tr-TR"/>
          </a:p>
        </p:txBody>
      </p:sp>
    </p:spTree>
    <p:extLst>
      <p:ext uri="{BB962C8B-B14F-4D97-AF65-F5344CB8AC3E}">
        <p14:creationId xmlns:p14="http://schemas.microsoft.com/office/powerpoint/2010/main" val="1085739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42C708C-C94A-423D-B822-FBE63977DD94}" type="datetimeFigureOut">
              <a:rPr lang="tr-TR" smtClean="0"/>
              <a:t>31.10.2021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D33248-AB37-47E1-A73D-909A93DCD3CE}" type="slidenum">
              <a:rPr lang="tr-TR" smtClean="0"/>
              <a:t>‹#›</a:t>
            </a:fld>
            <a:endParaRPr lang="tr-TR"/>
          </a:p>
        </p:txBody>
      </p:sp>
    </p:spTree>
    <p:extLst>
      <p:ext uri="{BB962C8B-B14F-4D97-AF65-F5344CB8AC3E}">
        <p14:creationId xmlns:p14="http://schemas.microsoft.com/office/powerpoint/2010/main" val="3364797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42C708C-C94A-423D-B822-FBE63977DD94}" type="datetimeFigureOut">
              <a:rPr lang="tr-TR" smtClean="0"/>
              <a:t>31.10.2021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D33248-AB37-47E1-A73D-909A93DCD3CE}" type="slidenum">
              <a:rPr lang="tr-TR" smtClean="0"/>
              <a:t>‹#›</a:t>
            </a:fld>
            <a:endParaRPr lang="tr-TR"/>
          </a:p>
        </p:txBody>
      </p:sp>
    </p:spTree>
    <p:extLst>
      <p:ext uri="{BB962C8B-B14F-4D97-AF65-F5344CB8AC3E}">
        <p14:creationId xmlns:p14="http://schemas.microsoft.com/office/powerpoint/2010/main" val="1064858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42C708C-C94A-423D-B822-FBE63977DD94}" type="datetimeFigureOut">
              <a:rPr lang="tr-TR" smtClean="0"/>
              <a:t>31.10.2021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D33248-AB37-47E1-A73D-909A93DCD3CE}"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566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42C708C-C94A-423D-B822-FBE63977DD94}" type="datetimeFigureOut">
              <a:rPr lang="tr-TR" smtClean="0"/>
              <a:t>31.10.2021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7D33248-AB37-47E1-A73D-909A93DCD3CE}" type="slidenum">
              <a:rPr lang="tr-TR" smtClean="0"/>
              <a:t>‹#›</a:t>
            </a:fld>
            <a:endParaRPr lang="tr-TR"/>
          </a:p>
        </p:txBody>
      </p:sp>
    </p:spTree>
    <p:extLst>
      <p:ext uri="{BB962C8B-B14F-4D97-AF65-F5344CB8AC3E}">
        <p14:creationId xmlns:p14="http://schemas.microsoft.com/office/powerpoint/2010/main" val="361781623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42C708C-C94A-423D-B822-FBE63977DD94}" type="datetimeFigureOut">
              <a:rPr lang="tr-TR" smtClean="0"/>
              <a:t>31.10.2021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7D33248-AB37-47E1-A73D-909A93DCD3CE}" type="slidenum">
              <a:rPr lang="tr-TR" smtClean="0"/>
              <a:t>‹#›</a:t>
            </a:fld>
            <a:endParaRPr lang="tr-TR"/>
          </a:p>
        </p:txBody>
      </p:sp>
    </p:spTree>
    <p:extLst>
      <p:ext uri="{BB962C8B-B14F-4D97-AF65-F5344CB8AC3E}">
        <p14:creationId xmlns:p14="http://schemas.microsoft.com/office/powerpoint/2010/main" val="370013491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42C708C-C94A-423D-B822-FBE63977DD94}" type="datetimeFigureOut">
              <a:rPr lang="tr-TR" smtClean="0"/>
              <a:t>31.10.2021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7D33248-AB37-47E1-A73D-909A93DCD3CE}" type="slidenum">
              <a:rPr lang="tr-TR" smtClean="0"/>
              <a:t>‹#›</a:t>
            </a:fld>
            <a:endParaRPr lang="tr-TR"/>
          </a:p>
        </p:txBody>
      </p:sp>
    </p:spTree>
    <p:extLst>
      <p:ext uri="{BB962C8B-B14F-4D97-AF65-F5344CB8AC3E}">
        <p14:creationId xmlns:p14="http://schemas.microsoft.com/office/powerpoint/2010/main" val="129302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42C708C-C94A-423D-B822-FBE63977DD94}" type="datetimeFigureOut">
              <a:rPr lang="tr-TR" smtClean="0"/>
              <a:t>31.10.2021</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E7D33248-AB37-47E1-A73D-909A93DCD3CE}" type="slidenum">
              <a:rPr lang="tr-TR" smtClean="0"/>
              <a:t>‹#›</a:t>
            </a:fld>
            <a:endParaRPr lang="tr-TR"/>
          </a:p>
        </p:txBody>
      </p:sp>
    </p:spTree>
    <p:extLst>
      <p:ext uri="{BB962C8B-B14F-4D97-AF65-F5344CB8AC3E}">
        <p14:creationId xmlns:p14="http://schemas.microsoft.com/office/powerpoint/2010/main" val="3573600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42C708C-C94A-423D-B822-FBE63977DD94}" type="datetimeFigureOut">
              <a:rPr lang="tr-TR" smtClean="0"/>
              <a:t>31.10.2021</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D33248-AB37-47E1-A73D-909A93DCD3CE}" type="slidenum">
              <a:rPr lang="tr-TR" smtClean="0"/>
              <a:t>‹#›</a:t>
            </a:fld>
            <a:endParaRPr lang="tr-TR"/>
          </a:p>
        </p:txBody>
      </p:sp>
    </p:spTree>
    <p:extLst>
      <p:ext uri="{BB962C8B-B14F-4D97-AF65-F5344CB8AC3E}">
        <p14:creationId xmlns:p14="http://schemas.microsoft.com/office/powerpoint/2010/main" val="396058647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42C708C-C94A-423D-B822-FBE63977DD94}" type="datetimeFigureOut">
              <a:rPr lang="tr-TR" smtClean="0"/>
              <a:t>31.10.2021</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D33248-AB37-47E1-A73D-909A93DCD3CE}" type="slidenum">
              <a:rPr lang="tr-TR" smtClean="0"/>
              <a:t>‹#›</a:t>
            </a:fld>
            <a:endParaRPr lang="tr-TR"/>
          </a:p>
        </p:txBody>
      </p:sp>
    </p:spTree>
    <p:extLst>
      <p:ext uri="{BB962C8B-B14F-4D97-AF65-F5344CB8AC3E}">
        <p14:creationId xmlns:p14="http://schemas.microsoft.com/office/powerpoint/2010/main" val="548084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42C708C-C94A-423D-B822-FBE63977DD94}" type="datetimeFigureOut">
              <a:rPr lang="tr-TR" smtClean="0"/>
              <a:t>31.10.2021</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D33248-AB37-47E1-A73D-909A93DCD3CE}"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1338811"/>
      </p:ext>
    </p:extLst>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32738" y="3455916"/>
            <a:ext cx="8378477" cy="1247837"/>
          </a:xfrm>
        </p:spPr>
        <p:txBody>
          <a:bodyPr>
            <a:normAutofit fontScale="90000"/>
          </a:bodyPr>
          <a:lstStyle/>
          <a:p>
            <a:pPr algn="ctr"/>
            <a:r>
              <a:rPr lang="tr-TR" sz="3200" b="1" dirty="0" smtClean="0">
                <a:latin typeface="Times New Roman" panose="02020603050405020304" pitchFamily="18" charset="0"/>
                <a:cs typeface="Times New Roman" panose="02020603050405020304" pitchFamily="18" charset="0"/>
              </a:rPr>
              <a:t/>
            </a:r>
            <a:br>
              <a:rPr lang="tr-TR" sz="3200" b="1" dirty="0" smtClean="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
            </a:r>
            <a:br>
              <a:rPr lang="tr-TR" sz="3200" b="1" dirty="0">
                <a:latin typeface="Times New Roman" panose="02020603050405020304" pitchFamily="18" charset="0"/>
                <a:cs typeface="Times New Roman" panose="02020603050405020304" pitchFamily="18" charset="0"/>
              </a:rPr>
            </a:br>
            <a:r>
              <a:rPr lang="tr-TR" sz="3200" b="1" dirty="0" smtClean="0">
                <a:latin typeface="Times New Roman" panose="02020603050405020304" pitchFamily="18" charset="0"/>
                <a:cs typeface="Times New Roman" panose="02020603050405020304" pitchFamily="18" charset="0"/>
              </a:rPr>
              <a:t/>
            </a:r>
            <a:br>
              <a:rPr lang="tr-TR" sz="3200" b="1" dirty="0" smtClean="0">
                <a:latin typeface="Times New Roman" panose="02020603050405020304" pitchFamily="18" charset="0"/>
                <a:cs typeface="Times New Roman" panose="02020603050405020304" pitchFamily="18" charset="0"/>
              </a:rPr>
            </a:br>
            <a:r>
              <a:rPr lang="tr-TR" sz="3200" b="1" dirty="0" smtClean="0">
                <a:latin typeface="Times New Roman" panose="02020603050405020304" pitchFamily="18" charset="0"/>
                <a:cs typeface="Times New Roman" panose="02020603050405020304" pitchFamily="18" charset="0"/>
              </a:rPr>
              <a:t>ANKARA </a:t>
            </a:r>
            <a:r>
              <a:rPr lang="tr-TR" sz="3200" b="1" dirty="0">
                <a:latin typeface="Times New Roman" panose="02020603050405020304" pitchFamily="18" charset="0"/>
                <a:cs typeface="Times New Roman" panose="02020603050405020304" pitchFamily="18" charset="0"/>
              </a:rPr>
              <a:t>TIBBİ VE AROMATİK BİTKİ </a:t>
            </a:r>
            <a:r>
              <a:rPr lang="tr-TR" sz="3600" b="1" dirty="0">
                <a:latin typeface="Times New Roman" panose="02020603050405020304" pitchFamily="18" charset="0"/>
                <a:cs typeface="Times New Roman" panose="02020603050405020304" pitchFamily="18" charset="0"/>
              </a:rPr>
              <a:t>YETiŞTİRİCİLİĞİNDE</a:t>
            </a:r>
            <a:r>
              <a:rPr lang="tr-TR" sz="3200" b="1" dirty="0">
                <a:latin typeface="Times New Roman" panose="02020603050405020304" pitchFamily="18" charset="0"/>
                <a:cs typeface="Times New Roman" panose="02020603050405020304" pitchFamily="18" charset="0"/>
              </a:rPr>
              <a:t> KADIN VE GENÇ GİRİŞİMCİLİĞİNİ DESTEKLİYOR</a:t>
            </a:r>
            <a:r>
              <a:rPr lang="tr-TR" sz="3000" b="1" dirty="0">
                <a:latin typeface="Times New Roman" panose="02020603050405020304" pitchFamily="18" charset="0"/>
                <a:cs typeface="Times New Roman" panose="02020603050405020304" pitchFamily="18" charset="0"/>
              </a:rPr>
              <a:t/>
            </a:r>
            <a:br>
              <a:rPr lang="tr-TR" sz="3000" b="1" dirty="0">
                <a:latin typeface="Times New Roman" panose="02020603050405020304" pitchFamily="18" charset="0"/>
                <a:cs typeface="Times New Roman" panose="02020603050405020304" pitchFamily="18" charset="0"/>
              </a:rPr>
            </a:br>
            <a:endParaRPr lang="tr-TR" sz="3000" b="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097280" y="4560760"/>
            <a:ext cx="10058400" cy="1621060"/>
          </a:xfrm>
          <a:solidFill>
            <a:schemeClr val="bg1"/>
          </a:solidFill>
        </p:spPr>
        <p:txBody>
          <a:bodyPr>
            <a:normAutofit/>
          </a:bodyPr>
          <a:lstStyle/>
          <a:p>
            <a:pPr algn="ctr"/>
            <a:r>
              <a:rPr lang="tr-TR" sz="2800" i="1" dirty="0" smtClean="0">
                <a:solidFill>
                  <a:srgbClr val="FF0000"/>
                </a:solidFill>
              </a:rPr>
              <a:t>Bu </a:t>
            </a:r>
            <a:r>
              <a:rPr lang="tr-TR" sz="2800" i="1" dirty="0">
                <a:solidFill>
                  <a:srgbClr val="FF0000"/>
                </a:solidFill>
              </a:rPr>
              <a:t>Proje T.C. </a:t>
            </a:r>
            <a:r>
              <a:rPr lang="tr-TR" sz="2800" i="1" dirty="0" smtClean="0">
                <a:solidFill>
                  <a:srgbClr val="FF0000"/>
                </a:solidFill>
              </a:rPr>
              <a:t>Sanayi ve teknoloji </a:t>
            </a:r>
            <a:r>
              <a:rPr lang="tr-TR" sz="2800" i="1" dirty="0" smtClean="0">
                <a:solidFill>
                  <a:srgbClr val="FF0000"/>
                </a:solidFill>
              </a:rPr>
              <a:t>bakanlığı </a:t>
            </a:r>
            <a:r>
              <a:rPr lang="tr-TR" sz="2800" i="1" dirty="0">
                <a:solidFill>
                  <a:srgbClr val="FF0000"/>
                </a:solidFill>
              </a:rPr>
              <a:t>Tarafından</a:t>
            </a:r>
            <a:r>
              <a:rPr lang="tr-TR" sz="2800" i="1" dirty="0" smtClean="0">
                <a:solidFill>
                  <a:srgbClr val="FF0000"/>
                </a:solidFill>
              </a:rPr>
              <a:t> sosyal gelişmeyi destekleme programı kapsamında </a:t>
            </a:r>
            <a:r>
              <a:rPr lang="tr-TR" sz="2800" i="1" dirty="0" smtClean="0">
                <a:solidFill>
                  <a:srgbClr val="FF0000"/>
                </a:solidFill>
              </a:rPr>
              <a:t>Finanse </a:t>
            </a:r>
            <a:r>
              <a:rPr lang="tr-TR" sz="2800" i="1" dirty="0">
                <a:solidFill>
                  <a:srgbClr val="FF0000"/>
                </a:solidFill>
              </a:rPr>
              <a:t>Edilmektedir</a:t>
            </a:r>
            <a:endParaRPr lang="tr-TR" sz="2800" dirty="0"/>
          </a:p>
        </p:txBody>
      </p:sp>
      <p:pic>
        <p:nvPicPr>
          <p:cNvPr id="1028"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7757" y="642676"/>
            <a:ext cx="2338967" cy="2338967"/>
          </a:xfrm>
          <a:prstGeom prst="rect">
            <a:avLst/>
          </a:prstGeom>
          <a:noFill/>
          <a:extLst>
            <a:ext uri="{909E8E84-426E-40DD-AFC4-6F175D3DCCD1}">
              <a14:hiddenFill xmlns:a14="http://schemas.microsoft.com/office/drawing/2010/main">
                <a:solidFill>
                  <a:srgbClr val="FFFFFF"/>
                </a:solidFill>
              </a14:hiddenFill>
            </a:ext>
          </a:extLst>
        </p:spPr>
      </p:pic>
      <p:pic>
        <p:nvPicPr>
          <p:cNvPr id="10" name="Resim 9" descr="https://www.ankaraka.org.tr/themes/aka/img/logo-main_tr.png"/>
          <p:cNvPicPr/>
          <p:nvPr/>
        </p:nvPicPr>
        <p:blipFill rotWithShape="1">
          <a:blip r:embed="rId3">
            <a:extLst>
              <a:ext uri="{28A0092B-C50C-407E-A947-70E740481C1C}">
                <a14:useLocalDpi xmlns:a14="http://schemas.microsoft.com/office/drawing/2010/main" val="0"/>
              </a:ext>
            </a:extLst>
          </a:blip>
          <a:srcRect l="17222"/>
          <a:stretch/>
        </p:blipFill>
        <p:spPr bwMode="auto">
          <a:xfrm>
            <a:off x="8216537" y="1585116"/>
            <a:ext cx="3043646" cy="779261"/>
          </a:xfrm>
          <a:prstGeom prst="rect">
            <a:avLst/>
          </a:prstGeom>
          <a:noFill/>
          <a:ln>
            <a:noFill/>
          </a:ln>
          <a:extLst>
            <a:ext uri="{53640926-AAD7-44D8-BBD7-CCE9431645EC}">
              <a14:shadowObscured xmlns:a14="http://schemas.microsoft.com/office/drawing/2010/main"/>
            </a:ext>
          </a:extLst>
        </p:spPr>
      </p:pic>
      <p:pic>
        <p:nvPicPr>
          <p:cNvPr id="1030" name="Picture 6" descr="https://www.dika.org.tr/assets/upload/dosyalar/sogep-yeni-cs4-ve-uzeri_rev1-0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2951" y="835596"/>
            <a:ext cx="1953129" cy="1953129"/>
          </a:xfrm>
          <a:prstGeom prst="rect">
            <a:avLst/>
          </a:prstGeom>
          <a:noFill/>
          <a:extLst>
            <a:ext uri="{909E8E84-426E-40DD-AFC4-6F175D3DCCD1}">
              <a14:hiddenFill xmlns:a14="http://schemas.microsoft.com/office/drawing/2010/main">
                <a:solidFill>
                  <a:srgbClr val="FFFFFF"/>
                </a:solidFill>
              </a14:hiddenFill>
            </a:ext>
          </a:extLst>
        </p:spPr>
      </p:pic>
      <p:pic>
        <p:nvPicPr>
          <p:cNvPr id="12" name="Resim 11"/>
          <p:cNvPicPr/>
          <p:nvPr/>
        </p:nvPicPr>
        <p:blipFill rotWithShape="1">
          <a:blip r:embed="rId5"/>
          <a:srcRect l="45282" t="16878" r="22980" b="26097"/>
          <a:stretch/>
        </p:blipFill>
        <p:spPr bwMode="auto">
          <a:xfrm>
            <a:off x="366696" y="2909538"/>
            <a:ext cx="1330299" cy="1265186"/>
          </a:xfrm>
          <a:prstGeom prst="rect">
            <a:avLst/>
          </a:prstGeom>
          <a:ln>
            <a:noFill/>
          </a:ln>
          <a:extLst>
            <a:ext uri="{53640926-AAD7-44D8-BBD7-CCE9431645EC}">
              <a14:shadowObscured xmlns:a14="http://schemas.microsoft.com/office/drawing/2010/main"/>
            </a:ext>
          </a:extLst>
        </p:spPr>
      </p:pic>
      <p:pic>
        <p:nvPicPr>
          <p:cNvPr id="13" name="Resim 12"/>
          <p:cNvPicPr/>
          <p:nvPr/>
        </p:nvPicPr>
        <p:blipFill rotWithShape="1">
          <a:blip r:embed="rId5"/>
          <a:srcRect l="45644" t="16878" r="22979" b="26097"/>
          <a:stretch/>
        </p:blipFill>
        <p:spPr bwMode="auto">
          <a:xfrm>
            <a:off x="10632037" y="2661431"/>
            <a:ext cx="1304366" cy="13751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32978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a:bodyPr>
          <a:lstStyle/>
          <a:p>
            <a:pPr algn="ctr"/>
            <a:r>
              <a:rPr lang="tr-TR" sz="3800" dirty="0" smtClean="0">
                <a:solidFill>
                  <a:srgbClr val="FF0000"/>
                </a:solidFill>
              </a:rPr>
              <a:t>FAALİYET PLANI </a:t>
            </a:r>
            <a:endParaRPr lang="tr-TR" sz="3800" dirty="0" smtClean="0"/>
          </a:p>
          <a:p>
            <a:r>
              <a:rPr lang="tr-TR" b="1" dirty="0" smtClean="0"/>
              <a:t>TIBBİ VE AROMATİK BİTKİ YETİŞTİRME EĞİTİM UYGULAMA SERALARININ YAPIMI</a:t>
            </a:r>
            <a:endParaRPr lang="tr-TR" b="1" dirty="0"/>
          </a:p>
          <a:p>
            <a:r>
              <a:rPr lang="tr-TR" dirty="0"/>
              <a:t>Çamlıdere, ve Kızılcahamam ilçelerinde MEB sertifikalı "Tıbbi ve Aromatik Bitki Yetiştirme" Kurslarının açılabilmesi ve uygulamalı eğitimlerinin verilebilmesi için sera yaptırılacaktır</a:t>
            </a:r>
            <a:r>
              <a:rPr lang="tr-TR" dirty="0" smtClean="0"/>
              <a:t>.</a:t>
            </a:r>
          </a:p>
          <a:p>
            <a:r>
              <a:rPr lang="tr-TR" b="1" dirty="0">
                <a:solidFill>
                  <a:schemeClr val="tx1"/>
                </a:solidFill>
              </a:rPr>
              <a:t>Uygulama Birimleri (Rolü):</a:t>
            </a:r>
          </a:p>
          <a:p>
            <a:r>
              <a:rPr lang="tr-TR" dirty="0"/>
              <a:t>- Çamlıdere Belediyesi (Sera yapımının gerçekleştirilmesi) </a:t>
            </a:r>
            <a:endParaRPr lang="tr-TR" dirty="0" smtClean="0"/>
          </a:p>
          <a:p>
            <a:r>
              <a:rPr lang="tr-TR" dirty="0" smtClean="0"/>
              <a:t>- </a:t>
            </a:r>
            <a:r>
              <a:rPr lang="tr-TR" dirty="0"/>
              <a:t>Kızılcahamam Halk Eğitimi Merkezi (Sera yeri tahsisi yapılması)</a:t>
            </a:r>
            <a:endParaRPr lang="tr-TR" b="1" dirty="0" smtClean="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8007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a:bodyPr>
          <a:lstStyle/>
          <a:p>
            <a:pPr algn="ctr"/>
            <a:r>
              <a:rPr lang="tr-TR" sz="3800" dirty="0" smtClean="0">
                <a:solidFill>
                  <a:srgbClr val="FF0000"/>
                </a:solidFill>
              </a:rPr>
              <a:t>FAALİYET PLANI </a:t>
            </a:r>
            <a:endParaRPr lang="tr-TR" sz="3800" dirty="0" smtClean="0"/>
          </a:p>
          <a:p>
            <a:r>
              <a:rPr lang="tr-TR" b="1" dirty="0">
                <a:solidFill>
                  <a:schemeClr val="tx1"/>
                </a:solidFill>
              </a:rPr>
              <a:t>TIBBİ VE AROMATİK BİTKİ YETİŞTİRİCİLİĞİ KURSLARININ </a:t>
            </a:r>
            <a:r>
              <a:rPr lang="tr-TR" b="1" dirty="0" smtClean="0">
                <a:solidFill>
                  <a:schemeClr val="tx1"/>
                </a:solidFill>
              </a:rPr>
              <a:t>AÇILMASI</a:t>
            </a:r>
            <a:endParaRPr lang="tr-TR" b="1" dirty="0">
              <a:solidFill>
                <a:schemeClr val="tx1"/>
              </a:solidFill>
            </a:endParaRPr>
          </a:p>
          <a:p>
            <a:r>
              <a:rPr lang="tr-TR" dirty="0"/>
              <a:t>Dezavantajlı kadın ve genç işsizlere mesleki yeterlilik kazandırmak amacıyla proje ilçeleri Halk Eğitimi Merkezleri tarafından açılacak olan MEB sertifikalı </a:t>
            </a:r>
            <a:r>
              <a:rPr lang="tr-TR" dirty="0" smtClean="0"/>
              <a:t>kurslardır</a:t>
            </a:r>
          </a:p>
          <a:p>
            <a:r>
              <a:rPr lang="tr-TR" b="1" dirty="0">
                <a:solidFill>
                  <a:schemeClr val="tx1"/>
                </a:solidFill>
              </a:rPr>
              <a:t>Uygulama Birimleri (Rolü):</a:t>
            </a:r>
          </a:p>
          <a:p>
            <a:r>
              <a:rPr lang="tr-TR" dirty="0"/>
              <a:t>- Çamlıdere Belediyesi (Faaliyetin planlanması</a:t>
            </a:r>
            <a:r>
              <a:rPr lang="tr-TR" dirty="0" smtClean="0"/>
              <a:t>)</a:t>
            </a:r>
          </a:p>
          <a:p>
            <a:r>
              <a:rPr lang="tr-TR" dirty="0" smtClean="0"/>
              <a:t> </a:t>
            </a:r>
            <a:r>
              <a:rPr lang="tr-TR" dirty="0"/>
              <a:t>- Çamlıdere Halk Eğitim Merkezi (Kursların açılması</a:t>
            </a:r>
            <a:r>
              <a:rPr lang="tr-TR" dirty="0" smtClean="0"/>
              <a:t>)</a:t>
            </a:r>
          </a:p>
          <a:p>
            <a:r>
              <a:rPr lang="tr-TR" dirty="0" smtClean="0"/>
              <a:t> </a:t>
            </a:r>
            <a:r>
              <a:rPr lang="tr-TR" dirty="0"/>
              <a:t>- Kızılcahamam Halk Eğitimi Merkezi (Kursların açılması)</a:t>
            </a:r>
            <a:endParaRPr lang="tr-TR" b="1" dirty="0" smtClean="0">
              <a:solidFill>
                <a:schemeClr val="tx1"/>
              </a:solidFill>
            </a:endParaRPr>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07101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lnSpcReduction="10000"/>
          </a:bodyPr>
          <a:lstStyle/>
          <a:p>
            <a:pPr algn="ctr"/>
            <a:r>
              <a:rPr lang="tr-TR" sz="3800" dirty="0" smtClean="0">
                <a:solidFill>
                  <a:srgbClr val="FF0000"/>
                </a:solidFill>
              </a:rPr>
              <a:t>FAALİYET PLANI </a:t>
            </a:r>
            <a:endParaRPr lang="tr-TR" sz="3800" dirty="0" smtClean="0"/>
          </a:p>
          <a:p>
            <a:r>
              <a:rPr lang="tr-TR" b="1" dirty="0"/>
              <a:t>TIBBİ VE AROMATİK BİTKİ YAĞI DİSTİLASYON ATÖLYESİNİN </a:t>
            </a:r>
            <a:r>
              <a:rPr lang="tr-TR" b="1" dirty="0" smtClean="0"/>
              <a:t>KURULMASI</a:t>
            </a:r>
            <a:endParaRPr lang="tr-TR" b="1" dirty="0"/>
          </a:p>
          <a:p>
            <a:r>
              <a:rPr lang="tr-TR" dirty="0"/>
              <a:t>Daha verimli ve katkısız yağ üretimi için </a:t>
            </a:r>
            <a:r>
              <a:rPr lang="tr-TR" dirty="0" err="1"/>
              <a:t>İsparta'da</a:t>
            </a:r>
            <a:r>
              <a:rPr lang="tr-TR" dirty="0"/>
              <a:t> ki gülyağı atölyeleri türünde 3 ayrı bitkiden 3 ayrı yağ üretebilmek için atölye kurulacaktır. Atölyenin içinde bakır </a:t>
            </a:r>
            <a:r>
              <a:rPr lang="tr-TR" dirty="0" err="1"/>
              <a:t>distilasyon</a:t>
            </a:r>
            <a:r>
              <a:rPr lang="tr-TR" dirty="0"/>
              <a:t> kaynatma kazanı, bakır </a:t>
            </a:r>
            <a:r>
              <a:rPr lang="tr-TR" dirty="0" err="1"/>
              <a:t>distilasyon</a:t>
            </a:r>
            <a:r>
              <a:rPr lang="tr-TR" dirty="0"/>
              <a:t> soğutma kazanı, yağ su fazı ayırma sistemi, çelik kazanlar, ocaklar, soğutma kazanı için su devir daim sistemi, soğuk su havuzu, çelik tank, yağ depolama cam kapları, baca bulunacaktır</a:t>
            </a:r>
            <a:r>
              <a:rPr lang="tr-TR" dirty="0" smtClean="0"/>
              <a:t>.</a:t>
            </a:r>
          </a:p>
          <a:p>
            <a:r>
              <a:rPr lang="tr-TR" b="1" dirty="0">
                <a:solidFill>
                  <a:schemeClr val="tx1"/>
                </a:solidFill>
              </a:rPr>
              <a:t>Uygulama Birimleri (Rolü):</a:t>
            </a:r>
          </a:p>
          <a:p>
            <a:r>
              <a:rPr lang="tr-TR" dirty="0"/>
              <a:t>- Çamlıdere Belediyesi (Atölyenin yaptırılması) </a:t>
            </a:r>
            <a:endParaRPr lang="tr-TR" dirty="0" smtClean="0"/>
          </a:p>
          <a:p>
            <a:r>
              <a:rPr lang="tr-TR" dirty="0" smtClean="0"/>
              <a:t>- </a:t>
            </a:r>
            <a:r>
              <a:rPr lang="tr-TR" dirty="0"/>
              <a:t>Çamlıdere Halk Eğitim Merkezi (Atölyenin yapımına yardımcı olunması)</a:t>
            </a:r>
            <a:endParaRPr lang="tr-TR" b="1" dirty="0" smtClean="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92213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a:bodyPr>
          <a:lstStyle/>
          <a:p>
            <a:pPr algn="ctr"/>
            <a:r>
              <a:rPr lang="tr-TR" sz="3800" dirty="0" smtClean="0">
                <a:solidFill>
                  <a:srgbClr val="FF0000"/>
                </a:solidFill>
              </a:rPr>
              <a:t>FAALİYET PLANI </a:t>
            </a:r>
            <a:endParaRPr lang="tr-TR" sz="3800" dirty="0" smtClean="0"/>
          </a:p>
          <a:p>
            <a:endParaRPr lang="tr-TR" dirty="0" smtClean="0"/>
          </a:p>
          <a:p>
            <a:pPr marL="0" indent="0">
              <a:buNone/>
            </a:pPr>
            <a:r>
              <a:rPr lang="tr-TR" sz="1600" b="1" dirty="0" smtClean="0">
                <a:solidFill>
                  <a:schemeClr val="tx1"/>
                </a:solidFill>
              </a:rPr>
              <a:t>TIBBİ VE AROMATİK BİTKİ ÜRÜNLERİ ÜRETİM VE İŞLEME ATÖLYESİ KURULMASI</a:t>
            </a:r>
            <a:endParaRPr lang="tr-TR" sz="1600" b="1" dirty="0">
              <a:solidFill>
                <a:schemeClr val="tx1"/>
              </a:solidFill>
            </a:endParaRPr>
          </a:p>
          <a:p>
            <a:pPr marL="0" indent="0">
              <a:buNone/>
            </a:pPr>
            <a:r>
              <a:rPr lang="tr-TR" sz="1600" dirty="0"/>
              <a:t>Toplanan ve yetiştirilen bitkilerden baharat, çay, sabun, krem gibi ürünler üretebilmek için kurulacak olan atölyedir. Atölyede endüstriyel dondurucu, parçalayıcı, endüstriyel kurutucu, etüv, kazan, kap vb. malzemeler </a:t>
            </a:r>
            <a:r>
              <a:rPr lang="tr-TR" sz="1600" dirty="0" smtClean="0"/>
              <a:t>bulunacaktır</a:t>
            </a:r>
          </a:p>
          <a:p>
            <a:pPr marL="0" indent="0">
              <a:buNone/>
            </a:pPr>
            <a:r>
              <a:rPr lang="tr-TR" sz="1600" b="1" dirty="0">
                <a:solidFill>
                  <a:schemeClr val="tx1"/>
                </a:solidFill>
              </a:rPr>
              <a:t>Uygulama Birimleri (Rolü):</a:t>
            </a:r>
          </a:p>
          <a:p>
            <a:r>
              <a:rPr lang="tr-TR" sz="1600" dirty="0"/>
              <a:t>- Çamlıdere Belediyesi (Atölyenin yaptırılması) </a:t>
            </a:r>
          </a:p>
          <a:p>
            <a:r>
              <a:rPr lang="tr-TR" sz="1600" dirty="0"/>
              <a:t>- Çamlıdere Halk Eğitim Merkezi (Atölyenin yapımına yardımcı olunması)</a:t>
            </a:r>
            <a:endParaRPr lang="tr-TR" sz="1600" b="1" dirty="0"/>
          </a:p>
          <a:p>
            <a:pPr marL="0" indent="0">
              <a:buNone/>
            </a:pPr>
            <a:endParaRPr lang="tr-TR" sz="1600" b="1" u="sng" dirty="0">
              <a:solidFill>
                <a:schemeClr val="tx1"/>
              </a:solidFill>
            </a:endParaRPr>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04900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1615" y="1832321"/>
            <a:ext cx="10026178" cy="3965013"/>
          </a:xfrm>
        </p:spPr>
        <p:txBody>
          <a:bodyPr>
            <a:normAutofit/>
          </a:bodyPr>
          <a:lstStyle/>
          <a:p>
            <a:pPr algn="ctr"/>
            <a:r>
              <a:rPr lang="tr-TR" sz="3800" dirty="0" smtClean="0">
                <a:solidFill>
                  <a:srgbClr val="FF0000"/>
                </a:solidFill>
              </a:rPr>
              <a:t>FAALİYET PLANI </a:t>
            </a:r>
            <a:endParaRPr lang="tr-TR" sz="3800" dirty="0" smtClean="0"/>
          </a:p>
          <a:p>
            <a:r>
              <a:rPr lang="tr-TR" b="1" dirty="0">
                <a:solidFill>
                  <a:schemeClr val="tx1"/>
                </a:solidFill>
              </a:rPr>
              <a:t>SOSYAL YAŞAMI GELİŞTİRME VE İSTİHDAM İÇİN GÖZLEM </a:t>
            </a:r>
            <a:r>
              <a:rPr lang="tr-TR" b="1" dirty="0" smtClean="0">
                <a:solidFill>
                  <a:schemeClr val="tx1"/>
                </a:solidFill>
              </a:rPr>
              <a:t>GEZİLERİ</a:t>
            </a:r>
            <a:endParaRPr lang="tr-TR" b="1" dirty="0">
              <a:solidFill>
                <a:schemeClr val="tx1"/>
              </a:solidFill>
            </a:endParaRPr>
          </a:p>
          <a:p>
            <a:r>
              <a:rPr lang="tr-TR" dirty="0" err="1"/>
              <a:t>İsparta'da</a:t>
            </a:r>
            <a:r>
              <a:rPr lang="tr-TR" dirty="0"/>
              <a:t> ki geleneksel gül yağı </a:t>
            </a:r>
            <a:r>
              <a:rPr lang="tr-TR" dirty="0" err="1"/>
              <a:t>dilitasyon</a:t>
            </a:r>
            <a:r>
              <a:rPr lang="tr-TR" dirty="0"/>
              <a:t> atölyeleri, ve lavanta bahçelerini gözlemlemek için 30 kişi 3 gün gözlem gezisi organize </a:t>
            </a:r>
            <a:r>
              <a:rPr lang="tr-TR" dirty="0" smtClean="0"/>
              <a:t>edilecektir</a:t>
            </a:r>
          </a:p>
          <a:p>
            <a:r>
              <a:rPr lang="tr-TR" b="1" dirty="0">
                <a:solidFill>
                  <a:schemeClr val="tx1"/>
                </a:solidFill>
              </a:rPr>
              <a:t>Uygulama Birimleri (Rolü):</a:t>
            </a:r>
          </a:p>
          <a:p>
            <a:r>
              <a:rPr lang="tr-TR" dirty="0"/>
              <a:t>- Çamlıdere Belediyesi (Gezilerin gerçekleştirilmesi) </a:t>
            </a:r>
            <a:endParaRPr lang="tr-TR" dirty="0" smtClean="0"/>
          </a:p>
          <a:p>
            <a:r>
              <a:rPr lang="tr-TR" dirty="0" smtClean="0"/>
              <a:t>- </a:t>
            </a:r>
            <a:r>
              <a:rPr lang="tr-TR" dirty="0"/>
              <a:t>Çamlıdere Halk Eğitim Merkezi (Faaliyetin gerçekleştirilmesine yardımcı olmak )</a:t>
            </a:r>
            <a:endParaRPr lang="tr-TR" b="1" dirty="0" smtClean="0">
              <a:solidFill>
                <a:schemeClr val="tx1"/>
              </a:solidFill>
            </a:endParaRPr>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433495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fontScale="92500" lnSpcReduction="10000"/>
          </a:bodyPr>
          <a:lstStyle/>
          <a:p>
            <a:pPr algn="ctr"/>
            <a:r>
              <a:rPr lang="tr-TR" sz="3800" dirty="0" smtClean="0">
                <a:solidFill>
                  <a:srgbClr val="FF0000"/>
                </a:solidFill>
              </a:rPr>
              <a:t>FAALİYET PLANI </a:t>
            </a:r>
            <a:endParaRPr lang="tr-TR" dirty="0" smtClean="0"/>
          </a:p>
          <a:p>
            <a:pPr marL="0" indent="0">
              <a:buNone/>
            </a:pPr>
            <a:r>
              <a:rPr lang="tr-TR" sz="1600" b="1" dirty="0">
                <a:solidFill>
                  <a:schemeClr val="tx1"/>
                </a:solidFill>
              </a:rPr>
              <a:t>TIBBİ VE AROMATİK BİTKİ TOPLAMA VE YETİŞTİRME </a:t>
            </a:r>
            <a:r>
              <a:rPr lang="tr-TR" sz="1600" b="1" dirty="0" smtClean="0">
                <a:solidFill>
                  <a:schemeClr val="tx1"/>
                </a:solidFill>
              </a:rPr>
              <a:t>FAALİYETİ</a:t>
            </a:r>
          </a:p>
          <a:p>
            <a:pPr marL="0" indent="0">
              <a:buNone/>
            </a:pPr>
            <a:r>
              <a:rPr lang="tr-TR" sz="1600" dirty="0"/>
              <a:t> Verilen eğitimlerden sonra eğitimi alan herkes yörede doğal olarak yetişen çam kozalağı, kekik, kantaron, kuş burnu gibi ürünleri toplamaya ve bölgede yetiştirme şartları uygun olan tıbbi nane, lavanta, melisa gibi yağ üretilebilecek 2 ürünü evlerinde, bahçelerinde, seralarında, Belediyelerin tahsis edeceği atıl arazilerde yetiştirmeleri için teşvik edilecektir</a:t>
            </a:r>
            <a:r>
              <a:rPr lang="tr-TR" sz="1600" dirty="0" smtClean="0"/>
              <a:t>.</a:t>
            </a:r>
          </a:p>
          <a:p>
            <a:pPr marL="0" indent="0">
              <a:buNone/>
            </a:pPr>
            <a:r>
              <a:rPr lang="tr-TR" sz="1600" b="1" dirty="0">
                <a:solidFill>
                  <a:schemeClr val="tx1"/>
                </a:solidFill>
              </a:rPr>
              <a:t>Uygulama Birimleri (Rolü):</a:t>
            </a:r>
          </a:p>
          <a:p>
            <a:pPr marL="0" indent="0">
              <a:buNone/>
            </a:pPr>
            <a:r>
              <a:rPr lang="tr-TR" sz="1600" dirty="0" smtClean="0"/>
              <a:t>-Çamlıdere </a:t>
            </a:r>
            <a:r>
              <a:rPr lang="tr-TR" sz="1600" dirty="0"/>
              <a:t>Belediyesi (Faaliyetin gerçekleştirilmesi) </a:t>
            </a:r>
            <a:endParaRPr lang="tr-TR" sz="1600" dirty="0" smtClean="0"/>
          </a:p>
          <a:p>
            <a:pPr marL="0" indent="0">
              <a:buNone/>
            </a:pPr>
            <a:r>
              <a:rPr lang="tr-TR" sz="1600" dirty="0" smtClean="0"/>
              <a:t>-Çamlıdere Çok Programlı Anadolu Lisesi </a:t>
            </a:r>
            <a:r>
              <a:rPr lang="tr-TR" sz="1600" dirty="0"/>
              <a:t>(Faaliyetin gerçekleştirilmesine yardımcı olunması </a:t>
            </a:r>
            <a:r>
              <a:rPr lang="tr-TR" sz="1600" dirty="0" smtClean="0"/>
              <a:t>)</a:t>
            </a:r>
          </a:p>
          <a:p>
            <a:pPr marL="0" indent="0">
              <a:buNone/>
            </a:pPr>
            <a:r>
              <a:rPr lang="tr-TR" sz="1600" dirty="0" smtClean="0"/>
              <a:t>-Çamlıdere </a:t>
            </a:r>
            <a:r>
              <a:rPr lang="tr-TR" sz="1600" dirty="0"/>
              <a:t>Halk Eğitim Merkezi (Faaliyetin gerçekleştirilmesine yardımcı olunması ) </a:t>
            </a:r>
            <a:endParaRPr lang="tr-TR" sz="1600" dirty="0" smtClean="0"/>
          </a:p>
          <a:p>
            <a:pPr marL="0" indent="0">
              <a:buNone/>
            </a:pPr>
            <a:r>
              <a:rPr lang="tr-TR" sz="1600" dirty="0" smtClean="0"/>
              <a:t>-Kızılcahamam </a:t>
            </a:r>
            <a:r>
              <a:rPr lang="tr-TR" sz="1600" dirty="0"/>
              <a:t>Halk Eğitimi Merkezi (Faaliyetin gerçekleştirilmesine yardımcı olunması </a:t>
            </a:r>
            <a:r>
              <a:rPr lang="tr-TR" sz="1600" dirty="0" smtClean="0"/>
              <a:t>)</a:t>
            </a:r>
          </a:p>
          <a:p>
            <a:pPr marL="0" indent="0">
              <a:buNone/>
            </a:pPr>
            <a:r>
              <a:rPr lang="tr-TR" sz="1600" dirty="0" smtClean="0"/>
              <a:t> -Çamlıdere </a:t>
            </a:r>
            <a:r>
              <a:rPr lang="tr-TR" sz="1600" dirty="0"/>
              <a:t>İlçe Gıda, Tarım ve Hayvancılık Müdürlüğü (Faaliyetin gerçekleştirilmesine yardımcı olunması ) </a:t>
            </a:r>
            <a:endParaRPr lang="tr-TR" sz="1600" dirty="0" smtClean="0"/>
          </a:p>
          <a:p>
            <a:pPr marL="0" indent="0">
              <a:buNone/>
            </a:pPr>
            <a:endParaRPr lang="tr-TR" sz="1600" u="sng"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92778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a:bodyPr>
          <a:lstStyle/>
          <a:p>
            <a:pPr algn="ctr"/>
            <a:r>
              <a:rPr lang="tr-TR" sz="3800" dirty="0" smtClean="0">
                <a:solidFill>
                  <a:srgbClr val="FF0000"/>
                </a:solidFill>
              </a:rPr>
              <a:t>FAALİYET PLANI </a:t>
            </a:r>
            <a:endParaRPr lang="tr-TR" sz="3800" dirty="0"/>
          </a:p>
          <a:p>
            <a:pPr algn="ctr"/>
            <a:endParaRPr lang="tr-TR" dirty="0" smtClean="0"/>
          </a:p>
          <a:p>
            <a:pPr marL="0" indent="0" algn="ctr">
              <a:buNone/>
            </a:pPr>
            <a:r>
              <a:rPr lang="tr-TR" sz="1600" b="1" dirty="0">
                <a:solidFill>
                  <a:schemeClr val="tx1"/>
                </a:solidFill>
              </a:rPr>
              <a:t>TANITIM VE PAZARLAMA FAALİYETLERİ</a:t>
            </a:r>
          </a:p>
          <a:p>
            <a:pPr marL="0" indent="0">
              <a:buNone/>
            </a:pPr>
            <a:r>
              <a:rPr lang="tr-TR" sz="1600" dirty="0"/>
              <a:t>Üretilecek olan yağ, çay, şurup, reçel, pekmez gibi tıbbi ve aromatik ürünlerin tanıtımı ve pazarlanması çalışmalar yapılacaktır. Pazarlama için e-ticaret web sitesi </a:t>
            </a:r>
            <a:r>
              <a:rPr lang="tr-TR" sz="1600" dirty="0" smtClean="0"/>
              <a:t>kurulacaktır</a:t>
            </a:r>
          </a:p>
          <a:p>
            <a:pPr marL="0" indent="0">
              <a:buNone/>
            </a:pPr>
            <a:r>
              <a:rPr lang="tr-TR" sz="1600" b="1" dirty="0">
                <a:solidFill>
                  <a:schemeClr val="tx1"/>
                </a:solidFill>
              </a:rPr>
              <a:t>Uygulama Birimleri (Rolü):</a:t>
            </a:r>
          </a:p>
          <a:p>
            <a:pPr marL="0" indent="0">
              <a:buNone/>
            </a:pPr>
            <a:r>
              <a:rPr lang="tr-TR" sz="1600" dirty="0" smtClean="0"/>
              <a:t>-Çamlıdere </a:t>
            </a:r>
            <a:r>
              <a:rPr lang="tr-TR" sz="1600" dirty="0"/>
              <a:t>Belediyesi (Tanıtım ve Pazarlama faaliyetinin gerçekleştirilmesi</a:t>
            </a:r>
            <a:r>
              <a:rPr lang="tr-TR" sz="1600" dirty="0" smtClean="0"/>
              <a:t>)</a:t>
            </a:r>
          </a:p>
          <a:p>
            <a:pPr marL="0" indent="0">
              <a:buNone/>
            </a:pPr>
            <a:r>
              <a:rPr lang="tr-TR" sz="1600" dirty="0" smtClean="0"/>
              <a:t> -Çamlıdere </a:t>
            </a:r>
            <a:r>
              <a:rPr lang="tr-TR" sz="1600" dirty="0"/>
              <a:t>Halk Eğitim Merkezi (Faaliyetin gerçekleştirilmesine yardımcı olunması )</a:t>
            </a:r>
            <a:endParaRPr lang="tr-TR" sz="1600" dirty="0" smtClean="0"/>
          </a:p>
          <a:p>
            <a:pPr marL="0" indent="0">
              <a:buNone/>
            </a:pPr>
            <a:endParaRPr lang="tr-TR" sz="1600" u="sng"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673222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a:bodyPr>
          <a:lstStyle/>
          <a:p>
            <a:pPr algn="ctr"/>
            <a:r>
              <a:rPr lang="tr-TR" sz="3800" dirty="0" smtClean="0">
                <a:solidFill>
                  <a:srgbClr val="FF0000"/>
                </a:solidFill>
              </a:rPr>
              <a:t>FAALİYET PLANI </a:t>
            </a:r>
            <a:endParaRPr lang="tr-TR" sz="3800" dirty="0" smtClean="0"/>
          </a:p>
          <a:p>
            <a:endParaRPr lang="tr-TR" dirty="0" smtClean="0"/>
          </a:p>
          <a:p>
            <a:pPr marL="0" indent="0">
              <a:buNone/>
            </a:pPr>
            <a:r>
              <a:rPr lang="tr-TR" sz="1600" b="1" dirty="0">
                <a:solidFill>
                  <a:schemeClr val="tx1"/>
                </a:solidFill>
              </a:rPr>
              <a:t>PAKETLEME VE ŞİŞELEME İÇİN FASON ÜRETİM </a:t>
            </a:r>
            <a:r>
              <a:rPr lang="tr-TR" sz="1600" b="1" dirty="0" smtClean="0">
                <a:solidFill>
                  <a:schemeClr val="tx1"/>
                </a:solidFill>
              </a:rPr>
              <a:t>YAPTIRILMASI</a:t>
            </a:r>
          </a:p>
          <a:p>
            <a:pPr marL="0" indent="0">
              <a:buNone/>
            </a:pPr>
            <a:r>
              <a:rPr lang="tr-TR" sz="1600" dirty="0"/>
              <a:t>Üretilen ürünlerin profesyonel olarak paketlenmesi ve şişelenmesi için fason üretim hizmeti satın </a:t>
            </a:r>
            <a:r>
              <a:rPr lang="tr-TR" sz="1600" dirty="0" smtClean="0"/>
              <a:t>alınacaktır</a:t>
            </a:r>
            <a:endParaRPr lang="tr-TR" sz="1600" u="sng" dirty="0"/>
          </a:p>
          <a:p>
            <a:pPr marL="0" indent="0">
              <a:buNone/>
            </a:pPr>
            <a:r>
              <a:rPr lang="tr-TR" sz="1600" b="1" dirty="0">
                <a:solidFill>
                  <a:schemeClr val="tx1"/>
                </a:solidFill>
              </a:rPr>
              <a:t>Uygulama Birimleri (Rolü</a:t>
            </a:r>
            <a:r>
              <a:rPr lang="tr-TR" sz="1600" b="1" dirty="0" smtClean="0">
                <a:solidFill>
                  <a:schemeClr val="tx1"/>
                </a:solidFill>
              </a:rPr>
              <a:t>):</a:t>
            </a:r>
          </a:p>
          <a:p>
            <a:pPr marL="0" indent="0">
              <a:buNone/>
            </a:pPr>
            <a:r>
              <a:rPr lang="tr-TR" sz="1600" dirty="0"/>
              <a:t>- Çamlıdere Belediyesi (Fason üretim faaliyetinin </a:t>
            </a:r>
            <a:r>
              <a:rPr lang="tr-TR" sz="1600" dirty="0" err="1"/>
              <a:t>gerçekleştirlimesi</a:t>
            </a:r>
            <a:r>
              <a:rPr lang="tr-TR" sz="1600" dirty="0"/>
              <a:t>)</a:t>
            </a:r>
            <a:endParaRPr lang="tr-TR" sz="1600" b="1" dirty="0">
              <a:solidFill>
                <a:schemeClr val="tx1"/>
              </a:solidFill>
            </a:endParaRPr>
          </a:p>
          <a:p>
            <a:pPr marL="0" indent="0">
              <a:buNone/>
            </a:pPr>
            <a:endParaRPr lang="tr-TR" sz="1600" u="sng"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95424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a:bodyPr>
          <a:lstStyle/>
          <a:p>
            <a:pPr algn="ctr"/>
            <a:r>
              <a:rPr lang="tr-TR" sz="3800" dirty="0" smtClean="0">
                <a:solidFill>
                  <a:srgbClr val="FF0000"/>
                </a:solidFill>
              </a:rPr>
              <a:t>FAALİYET PLANI </a:t>
            </a:r>
            <a:endParaRPr lang="tr-TR" sz="3800" dirty="0" smtClean="0"/>
          </a:p>
          <a:p>
            <a:endParaRPr lang="tr-TR" dirty="0" smtClean="0"/>
          </a:p>
          <a:p>
            <a:pPr marL="0" indent="0">
              <a:buNone/>
            </a:pPr>
            <a:r>
              <a:rPr lang="tr-TR" sz="1600" b="1" dirty="0" smtClean="0">
                <a:solidFill>
                  <a:schemeClr val="tx1"/>
                </a:solidFill>
              </a:rPr>
              <a:t>PROJE </a:t>
            </a:r>
            <a:r>
              <a:rPr lang="tr-TR" sz="1600" b="1" dirty="0">
                <a:solidFill>
                  <a:schemeClr val="tx1"/>
                </a:solidFill>
              </a:rPr>
              <a:t>KAPANIŞ </a:t>
            </a:r>
            <a:r>
              <a:rPr lang="tr-TR" sz="1600" b="1" dirty="0" smtClean="0">
                <a:solidFill>
                  <a:schemeClr val="tx1"/>
                </a:solidFill>
              </a:rPr>
              <a:t>TÖRENİ</a:t>
            </a:r>
          </a:p>
          <a:p>
            <a:pPr marL="0" indent="0">
              <a:buNone/>
            </a:pPr>
            <a:r>
              <a:rPr lang="tr-TR" sz="1600" dirty="0"/>
              <a:t>Proje kapanış töreni </a:t>
            </a:r>
            <a:r>
              <a:rPr lang="tr-TR" sz="1600" dirty="0" smtClean="0"/>
              <a:t>yapılacaktır</a:t>
            </a:r>
          </a:p>
          <a:p>
            <a:pPr marL="0" indent="0">
              <a:buNone/>
            </a:pPr>
            <a:r>
              <a:rPr lang="tr-TR" sz="1600" b="1" dirty="0">
                <a:solidFill>
                  <a:schemeClr val="tx1"/>
                </a:solidFill>
              </a:rPr>
              <a:t>Uygulama Birimleri (Rolü</a:t>
            </a:r>
            <a:r>
              <a:rPr lang="tr-TR" sz="1600" b="1" dirty="0" smtClean="0">
                <a:solidFill>
                  <a:schemeClr val="tx1"/>
                </a:solidFill>
              </a:rPr>
              <a:t>):</a:t>
            </a:r>
          </a:p>
          <a:p>
            <a:pPr marL="0" indent="0">
              <a:buNone/>
            </a:pPr>
            <a:r>
              <a:rPr lang="tr-TR" sz="1600" dirty="0"/>
              <a:t>- Çamlıdere Belediyesi (Proje kapanış töreninin yapılması)</a:t>
            </a:r>
            <a:endParaRPr lang="tr-TR" sz="1600" b="1" dirty="0">
              <a:solidFill>
                <a:schemeClr val="tx1"/>
              </a:solidFill>
            </a:endParaRPr>
          </a:p>
          <a:p>
            <a:pPr marL="0" indent="0">
              <a:buNone/>
            </a:pPr>
            <a:endParaRPr lang="tr-TR" sz="1600" b="1" dirty="0" smtClean="0">
              <a:solidFill>
                <a:schemeClr val="tx1"/>
              </a:solidFill>
            </a:endParaRPr>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44556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9714" y="1971556"/>
            <a:ext cx="10058400" cy="2582705"/>
          </a:xfrm>
        </p:spPr>
        <p:txBody>
          <a:bodyPr>
            <a:normAutofit/>
          </a:bodyPr>
          <a:lstStyle/>
          <a:p>
            <a:pPr algn="ctr"/>
            <a:r>
              <a:rPr lang="tr-TR" sz="3600" b="1" dirty="0">
                <a:latin typeface="Times New Roman" panose="02020603050405020304" pitchFamily="18" charset="0"/>
                <a:cs typeface="Times New Roman" panose="02020603050405020304" pitchFamily="18" charset="0"/>
              </a:rPr>
              <a:t>ANKARA TIBBİ VE AROMATİK BİTKİ YETiŞTİRİCİLİĞİNDE KADIN VE GENÇ GİRİŞİMCİLİĞİNİ DESTEKLİYOR</a:t>
            </a: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endParaRPr lang="tr-TR" dirty="0">
              <a:solidFill>
                <a:srgbClr val="FF0000"/>
              </a:solidFill>
            </a:endParaRPr>
          </a:p>
        </p:txBody>
      </p:sp>
      <p:sp>
        <p:nvSpPr>
          <p:cNvPr id="5" name="Dikdörtgen 4"/>
          <p:cNvSpPr/>
          <p:nvPr/>
        </p:nvSpPr>
        <p:spPr>
          <a:xfrm>
            <a:off x="1702253" y="3965713"/>
            <a:ext cx="8316596" cy="2246769"/>
          </a:xfrm>
          <a:prstGeom prst="rect">
            <a:avLst/>
          </a:prstGeom>
        </p:spPr>
        <p:txBody>
          <a:bodyPr wrap="square">
            <a:spAutoFit/>
          </a:bodyPr>
          <a:lstStyle/>
          <a:p>
            <a:pPr algn="ctr"/>
            <a:endParaRPr lang="tr-TR" sz="4000" dirty="0" smtClean="0">
              <a:solidFill>
                <a:srgbClr val="FF0000"/>
              </a:solidFill>
            </a:endParaRPr>
          </a:p>
          <a:p>
            <a:pPr algn="ctr"/>
            <a:r>
              <a:rPr lang="tr-TR" sz="4000" dirty="0" smtClean="0">
                <a:solidFill>
                  <a:srgbClr val="FF0000"/>
                </a:solidFill>
              </a:rPr>
              <a:t>TEŞEKKÜR EDERİZ</a:t>
            </a:r>
          </a:p>
          <a:p>
            <a:pPr algn="ctr"/>
            <a:r>
              <a:rPr lang="tr-TR" sz="4000" dirty="0" smtClean="0">
                <a:solidFill>
                  <a:srgbClr val="FF0000"/>
                </a:solidFill>
              </a:rPr>
              <a:t>SUNAN:</a:t>
            </a:r>
            <a:r>
              <a:rPr lang="tr-TR" sz="4000" dirty="0" smtClean="0"/>
              <a:t> </a:t>
            </a:r>
            <a:r>
              <a:rPr lang="tr-TR" sz="4000" b="1" dirty="0"/>
              <a:t>VAHİDE ALBUZ</a:t>
            </a:r>
          </a:p>
          <a:p>
            <a:pPr algn="ctr"/>
            <a:endParaRPr lang="tr-TR" sz="2000"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1993" y="-108963"/>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6631" y="315765"/>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5703796" y="502395"/>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7694022" y="666211"/>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14105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txBox="1">
            <a:spLocks/>
          </p:cNvSpPr>
          <p:nvPr/>
        </p:nvSpPr>
        <p:spPr>
          <a:xfrm>
            <a:off x="1227909" y="2137888"/>
            <a:ext cx="10337803" cy="3105937"/>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tr-TR" sz="3200" dirty="0" smtClean="0">
                <a:solidFill>
                  <a:srgbClr val="FF0000"/>
                </a:solidFill>
              </a:rPr>
              <a:t>PROJE SAHİBİ</a:t>
            </a:r>
            <a:r>
              <a:rPr lang="tr-TR" sz="3200" dirty="0" smtClean="0">
                <a:solidFill>
                  <a:srgbClr val="FF0000"/>
                </a:solidFill>
              </a:rPr>
              <a:t>:</a:t>
            </a:r>
            <a:r>
              <a:rPr lang="tr-TR" sz="3200" dirty="0" smtClean="0"/>
              <a:t> </a:t>
            </a:r>
            <a:r>
              <a:rPr lang="tr-TR" sz="3200" dirty="0" smtClean="0"/>
              <a:t>Çamlıdere </a:t>
            </a:r>
            <a:r>
              <a:rPr lang="tr-TR" sz="3200" dirty="0" smtClean="0"/>
              <a:t>Belediye </a:t>
            </a:r>
            <a:r>
              <a:rPr lang="tr-TR" sz="3200" dirty="0" smtClean="0"/>
              <a:t>Başkanlığı</a:t>
            </a:r>
            <a:br>
              <a:rPr lang="tr-TR" sz="3200" dirty="0" smtClean="0"/>
            </a:br>
            <a:r>
              <a:rPr lang="tr-TR" sz="3200" dirty="0" smtClean="0">
                <a:solidFill>
                  <a:srgbClr val="FF0000"/>
                </a:solidFill>
              </a:rPr>
              <a:t>PROJE ORTAĞI:</a:t>
            </a:r>
            <a:r>
              <a:rPr lang="tr-TR" sz="3200" dirty="0" smtClean="0"/>
              <a:t> </a:t>
            </a:r>
            <a:r>
              <a:rPr lang="tr-TR" sz="3200" dirty="0" smtClean="0"/>
              <a:t>Çamlıdere Halk Eğitimi Müdürlüğü</a:t>
            </a:r>
            <a:r>
              <a:rPr lang="tr-TR" sz="3200" dirty="0" smtClean="0"/>
              <a:t/>
            </a:r>
            <a:br>
              <a:rPr lang="tr-TR" sz="3200" dirty="0" smtClean="0"/>
            </a:br>
            <a:r>
              <a:rPr lang="tr-TR" sz="3200" dirty="0" smtClean="0">
                <a:solidFill>
                  <a:srgbClr val="FF0000"/>
                </a:solidFill>
              </a:rPr>
              <a:t>PROJE İŞTİRAKÇİLERİ</a:t>
            </a:r>
            <a:r>
              <a:rPr lang="tr-TR" sz="3200" dirty="0" smtClean="0"/>
              <a:t/>
            </a:r>
            <a:br>
              <a:rPr lang="tr-TR" sz="3200" dirty="0" smtClean="0"/>
            </a:br>
            <a:r>
              <a:rPr lang="tr-TR" sz="3200" dirty="0"/>
              <a:t>Ç</a:t>
            </a:r>
            <a:r>
              <a:rPr lang="tr-TR" sz="3200" dirty="0" smtClean="0"/>
              <a:t>amlıdere </a:t>
            </a:r>
            <a:r>
              <a:rPr lang="tr-TR" sz="3200" dirty="0"/>
              <a:t>İ</a:t>
            </a:r>
            <a:r>
              <a:rPr lang="tr-TR" sz="3200" dirty="0" smtClean="0"/>
              <a:t>lçe Tarım </a:t>
            </a:r>
            <a:r>
              <a:rPr lang="tr-TR" sz="3200" dirty="0"/>
              <a:t>M</a:t>
            </a:r>
            <a:r>
              <a:rPr lang="tr-TR" sz="3200" dirty="0" smtClean="0"/>
              <a:t>üdürlüğü</a:t>
            </a:r>
          </a:p>
          <a:p>
            <a:r>
              <a:rPr lang="tr-TR" sz="3200" dirty="0"/>
              <a:t>Ç</a:t>
            </a:r>
            <a:r>
              <a:rPr lang="tr-TR" sz="3200" dirty="0" smtClean="0"/>
              <a:t>amlıdere Çok Programlı </a:t>
            </a:r>
            <a:r>
              <a:rPr lang="tr-TR" sz="3200" dirty="0"/>
              <a:t>A</a:t>
            </a:r>
            <a:r>
              <a:rPr lang="tr-TR" sz="3200" dirty="0" smtClean="0"/>
              <a:t>nadolu </a:t>
            </a:r>
            <a:r>
              <a:rPr lang="tr-TR" sz="3200" dirty="0"/>
              <a:t>L</a:t>
            </a:r>
            <a:r>
              <a:rPr lang="tr-TR" sz="3200" dirty="0" smtClean="0"/>
              <a:t>isesi</a:t>
            </a:r>
          </a:p>
          <a:p>
            <a:r>
              <a:rPr lang="tr-TR" sz="3200" dirty="0"/>
              <a:t>K</a:t>
            </a:r>
            <a:r>
              <a:rPr lang="tr-TR" sz="3200" dirty="0" smtClean="0"/>
              <a:t>ızılcahamam </a:t>
            </a:r>
            <a:r>
              <a:rPr lang="tr-TR" sz="3200" dirty="0"/>
              <a:t>H</a:t>
            </a:r>
            <a:r>
              <a:rPr lang="tr-TR" sz="3200" dirty="0" smtClean="0"/>
              <a:t>alk Eğitimi </a:t>
            </a:r>
            <a:r>
              <a:rPr lang="tr-TR" sz="3200" dirty="0"/>
              <a:t>M</a:t>
            </a:r>
            <a:r>
              <a:rPr lang="tr-TR" sz="3200" dirty="0" smtClean="0"/>
              <a:t>erkezi</a:t>
            </a:r>
          </a:p>
          <a:p>
            <a:r>
              <a:rPr lang="tr-TR" sz="3200" dirty="0" smtClean="0">
                <a:solidFill>
                  <a:srgbClr val="FF0000"/>
                </a:solidFill>
              </a:rPr>
              <a:t>Proje </a:t>
            </a:r>
            <a:r>
              <a:rPr lang="tr-TR" sz="3200" dirty="0" smtClean="0">
                <a:solidFill>
                  <a:srgbClr val="FF0000"/>
                </a:solidFill>
              </a:rPr>
              <a:t>Süresi:</a:t>
            </a:r>
            <a:r>
              <a:rPr lang="tr-TR" sz="3200" dirty="0" smtClean="0"/>
              <a:t> </a:t>
            </a:r>
            <a:r>
              <a:rPr lang="tr-TR" sz="3200" dirty="0" smtClean="0"/>
              <a:t>18 ay</a:t>
            </a:r>
            <a:endParaRPr lang="tr-TR" sz="3200" dirty="0"/>
          </a:p>
        </p:txBody>
      </p:sp>
      <p:cxnSp>
        <p:nvCxnSpPr>
          <p:cNvPr id="7" name="Düz Bağlayıcı 6"/>
          <p:cNvCxnSpPr/>
          <p:nvPr/>
        </p:nvCxnSpPr>
        <p:spPr>
          <a:xfrm>
            <a:off x="926592" y="1280376"/>
            <a:ext cx="1024128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272" y="-39983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31919" y="49315"/>
            <a:ext cx="1231061"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1" name="Resim 10"/>
          <p:cNvPicPr/>
          <p:nvPr/>
        </p:nvPicPr>
        <p:blipFill rotWithShape="1">
          <a:blip r:embed="rId4"/>
          <a:srcRect l="45282" t="16878" r="22980" b="26097"/>
          <a:stretch/>
        </p:blipFill>
        <p:spPr bwMode="auto">
          <a:xfrm>
            <a:off x="6646047" y="142629"/>
            <a:ext cx="1132466" cy="1044431"/>
          </a:xfrm>
          <a:prstGeom prst="rect">
            <a:avLst/>
          </a:prstGeom>
          <a:ln>
            <a:noFill/>
          </a:ln>
          <a:extLst>
            <a:ext uri="{53640926-AAD7-44D8-BBD7-CCE9431645EC}">
              <a14:shadowObscured xmlns:a14="http://schemas.microsoft.com/office/drawing/2010/main"/>
            </a:ext>
          </a:extLst>
        </p:spPr>
      </p:pic>
      <p:pic>
        <p:nvPicPr>
          <p:cNvPr id="12" name="Resim 11"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483179" y="405337"/>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366485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94816" y="1870118"/>
            <a:ext cx="10058400" cy="4023360"/>
          </a:xfrm>
        </p:spPr>
        <p:txBody>
          <a:bodyPr>
            <a:normAutofit fontScale="85000" lnSpcReduction="20000"/>
          </a:bodyPr>
          <a:lstStyle/>
          <a:p>
            <a:pPr marL="0" indent="0" algn="ctr">
              <a:lnSpc>
                <a:spcPct val="150000"/>
              </a:lnSpc>
              <a:buNone/>
            </a:pPr>
            <a:r>
              <a:rPr lang="tr-TR" sz="3200" dirty="0" smtClean="0">
                <a:solidFill>
                  <a:srgbClr val="FF0000"/>
                </a:solidFill>
              </a:rPr>
              <a:t>PROJENİN AMAÇLARI</a:t>
            </a:r>
            <a:endParaRPr lang="tr-TR" sz="3200" b="1" dirty="0" smtClean="0"/>
          </a:p>
          <a:p>
            <a:pPr marL="0" indent="0" algn="just">
              <a:lnSpc>
                <a:spcPct val="150000"/>
              </a:lnSpc>
              <a:buNone/>
            </a:pPr>
            <a:r>
              <a:rPr lang="tr-TR" sz="2000" b="1" dirty="0" smtClean="0"/>
              <a:t>Projenin </a:t>
            </a:r>
            <a:r>
              <a:rPr lang="tr-TR" sz="2000" b="1" dirty="0"/>
              <a:t>genel </a:t>
            </a:r>
            <a:r>
              <a:rPr lang="tr-TR" sz="2000" b="1" dirty="0" smtClean="0"/>
              <a:t>amacı; </a:t>
            </a:r>
            <a:r>
              <a:rPr lang="tr-TR" dirty="0"/>
              <a:t>Ankara'nın Çamlıdere ve Kızılcahamam ilçelerinde yaşayan sosyal ve ekonomik dezavantajlı kadınlar ile genç işsizlerin istihdamı ve sosyal gelişimi için bu ilçelerde doğal olarak yetişen ve yetiştirilecek olan tıbbi ve aromatik bitkilerin toplanması, yetiştirilmesi ve işlenmesine yönelik olarak eğitimler, atölyelerin kurulması ve kadın kooperatifi kurulması faaliyetlerini kapsamaktadır. Projemizin genel hedefi; Ankara ekonomisine önemli katkı sağlayacak olan tıbbi nane, melisa, lavanta, kekik, kantaron, çam kozalağı gibi tıbbi ve aromatik bitkilerin yetiştirilmesi ve çeşitliliğinin artırılması için bir bölge oluşturmak, bu ürünleri yetiştirebilecek dezavantajlı kadın ve gençleri eğiterek bölgede katma değerli ürünlerin yetiştirilmesini ve işlenmesini sağlamak, bölgede kadın ve gençler için istihdam alanı oluşturmaktır. Böylece bölgenin sosyo-ekonomik yapısının güçlenmesine katkı sağlanacaktır. </a:t>
            </a:r>
            <a:endParaRPr lang="tr-TR" sz="2000" b="1" dirty="0"/>
          </a:p>
        </p:txBody>
      </p:sp>
      <p:pic>
        <p:nvPicPr>
          <p:cNvPr id="8"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3211" y="-365922"/>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3543" y="49315"/>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0" name="Resim 9"/>
          <p:cNvPicPr/>
          <p:nvPr/>
        </p:nvPicPr>
        <p:blipFill rotWithShape="1">
          <a:blip r:embed="rId4"/>
          <a:srcRect l="45282" t="16878" r="22980" b="26097"/>
          <a:stretch/>
        </p:blipFill>
        <p:spPr bwMode="auto">
          <a:xfrm>
            <a:off x="6450104" y="234583"/>
            <a:ext cx="1132466" cy="1044431"/>
          </a:xfrm>
          <a:prstGeom prst="rect">
            <a:avLst/>
          </a:prstGeom>
          <a:ln>
            <a:noFill/>
          </a:ln>
          <a:extLst>
            <a:ext uri="{53640926-AAD7-44D8-BBD7-CCE9431645EC}">
              <a14:shadowObscured xmlns:a14="http://schemas.microsoft.com/office/drawing/2010/main"/>
            </a:ext>
          </a:extLst>
        </p:spPr>
      </p:pic>
      <p:pic>
        <p:nvPicPr>
          <p:cNvPr id="11" name="Resim 10"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363228" y="453394"/>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44092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280" y="1880911"/>
            <a:ext cx="10554574" cy="3636511"/>
          </a:xfrm>
        </p:spPr>
        <p:txBody>
          <a:bodyPr>
            <a:noAutofit/>
          </a:bodyPr>
          <a:lstStyle/>
          <a:p>
            <a:pPr algn="ctr"/>
            <a:r>
              <a:rPr lang="tr-TR" sz="2800" dirty="0" smtClean="0">
                <a:solidFill>
                  <a:srgbClr val="FF0000"/>
                </a:solidFill>
              </a:rPr>
              <a:t>ÖZEL AMAÇLAR</a:t>
            </a:r>
            <a:endParaRPr lang="tr-TR" sz="2800" dirty="0" smtClean="0"/>
          </a:p>
          <a:p>
            <a:r>
              <a:rPr lang="tr-TR" sz="1800" dirty="0"/>
              <a:t>-Dezavantajlı kadın ve gençlere tıbbi ve aromatik bitkilerin özellikleri, yetiştirilmesi, bakımı, hasat, harman, depolanma ve işlenmesi ile ilgili bilgi ve beceri kazandırılarak mesleki yeterliliklerinin artırılması </a:t>
            </a:r>
            <a:endParaRPr lang="tr-TR" sz="1800" dirty="0" smtClean="0"/>
          </a:p>
          <a:p>
            <a:pPr marL="0" indent="0">
              <a:buNone/>
            </a:pPr>
            <a:r>
              <a:rPr lang="tr-TR" sz="1800" dirty="0" smtClean="0"/>
              <a:t>-</a:t>
            </a:r>
            <a:r>
              <a:rPr lang="tr-TR" sz="1800" dirty="0"/>
              <a:t>Dezavantajlı kadınlar ve gençlerin sosyo-ekonomik hayata katılımlarının artırılmasına katkı sağlanması </a:t>
            </a:r>
            <a:endParaRPr lang="tr-TR" sz="1800" dirty="0" smtClean="0"/>
          </a:p>
          <a:p>
            <a:pPr marL="0" indent="0">
              <a:buNone/>
            </a:pPr>
            <a:r>
              <a:rPr lang="tr-TR" sz="1800" dirty="0" smtClean="0"/>
              <a:t>-Dezavantajlı </a:t>
            </a:r>
            <a:r>
              <a:rPr lang="tr-TR" sz="1800" dirty="0"/>
              <a:t>kadınların hayat standardının arttırılması, istihdam ve hizmetlere erişim gibi amaçlarla faaliyet gösteren kadın kooperatifinin </a:t>
            </a:r>
            <a:r>
              <a:rPr lang="tr-TR" sz="1800" dirty="0" smtClean="0"/>
              <a:t>kurulması</a:t>
            </a:r>
          </a:p>
          <a:p>
            <a:pPr marL="0" indent="0">
              <a:buNone/>
            </a:pPr>
            <a:r>
              <a:rPr lang="tr-TR" sz="1800" dirty="0" smtClean="0"/>
              <a:t> </a:t>
            </a:r>
            <a:r>
              <a:rPr lang="tr-TR" sz="1800" dirty="0"/>
              <a:t>- Kurulan kooperatif ile ekonomik ve sosyal yetersizliklerle mücadele yöntemleri geliştirilmesi</a:t>
            </a:r>
            <a:endParaRPr lang="tr-TR" sz="1800"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52256"/>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26628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ctr"/>
            <a:r>
              <a:rPr lang="tr-TR" sz="3200" dirty="0">
                <a:solidFill>
                  <a:srgbClr val="FF0000"/>
                </a:solidFill>
              </a:rPr>
              <a:t>ÖZEL AMAÇLAR</a:t>
            </a:r>
            <a:endParaRPr lang="tr-TR" sz="3200" dirty="0"/>
          </a:p>
          <a:p>
            <a:r>
              <a:rPr lang="tr-TR" sz="1800" dirty="0"/>
              <a:t>- Kırsaldan dışarı göçü azaltmak için mesleki eğitim imkanları ve </a:t>
            </a:r>
            <a:r>
              <a:rPr lang="tr-TR" sz="1800" dirty="0" err="1"/>
              <a:t>agroturizm</a:t>
            </a:r>
            <a:r>
              <a:rPr lang="tr-TR" sz="1800" dirty="0"/>
              <a:t> amaçlı istihdam alanları </a:t>
            </a:r>
            <a:r>
              <a:rPr lang="tr-TR" sz="1800" dirty="0" smtClean="0"/>
              <a:t>geliştirilmesi</a:t>
            </a:r>
          </a:p>
          <a:p>
            <a:r>
              <a:rPr lang="tr-TR" sz="1800" dirty="0" smtClean="0"/>
              <a:t> </a:t>
            </a:r>
            <a:r>
              <a:rPr lang="tr-TR" sz="1800" dirty="0"/>
              <a:t>-İldeki ve bölgedeki ihtiyaçlara uygun alanlarda nitelikli ve üretken beşeri sermayenin geliştirilmesine katkı </a:t>
            </a:r>
            <a:r>
              <a:rPr lang="tr-TR" sz="1800" dirty="0" smtClean="0"/>
              <a:t>sağlanması</a:t>
            </a:r>
          </a:p>
          <a:p>
            <a:r>
              <a:rPr lang="tr-TR" sz="1800" dirty="0" smtClean="0"/>
              <a:t> </a:t>
            </a:r>
            <a:r>
              <a:rPr lang="tr-TR" sz="1800" dirty="0"/>
              <a:t>-Yetişkin Eğitim Kurumlarının mesleki eğitimler için fiziki kapasitelerinin </a:t>
            </a:r>
            <a:r>
              <a:rPr lang="tr-TR" sz="1800" dirty="0" smtClean="0"/>
              <a:t>artırılması</a:t>
            </a:r>
          </a:p>
          <a:p>
            <a:r>
              <a:rPr lang="tr-TR" sz="1800" dirty="0" smtClean="0"/>
              <a:t> </a:t>
            </a:r>
            <a:r>
              <a:rPr lang="tr-TR" sz="1800" dirty="0"/>
              <a:t>-Ankara'nın kırsal ilçelerinde yeni bir istihdam alanı oluşturulması ve bu ilçelerin ekonomik ve sosyal alanda kendi yeterliliklerinin gelişmesi </a:t>
            </a:r>
            <a:endParaRPr lang="tr-TR" sz="1800" dirty="0" smtClean="0"/>
          </a:p>
          <a:p>
            <a:r>
              <a:rPr lang="tr-TR" sz="1800" dirty="0" smtClean="0"/>
              <a:t>-</a:t>
            </a:r>
            <a:r>
              <a:rPr lang="tr-TR" sz="1800" dirty="0"/>
              <a:t>Atıl durumda olan boş tarım arazilerine ekim yapılarak bu alanların değerlendirilmesi</a:t>
            </a:r>
            <a:endParaRPr lang="tr-TR" sz="1800"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51586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a:bodyPr>
          <a:lstStyle/>
          <a:p>
            <a:pPr algn="ctr"/>
            <a:r>
              <a:rPr lang="tr-TR" sz="3800" dirty="0" smtClean="0">
                <a:solidFill>
                  <a:srgbClr val="FF0000"/>
                </a:solidFill>
              </a:rPr>
              <a:t>FAALİYET PLANI </a:t>
            </a:r>
            <a:endParaRPr lang="tr-TR" sz="3800" dirty="0" smtClean="0"/>
          </a:p>
          <a:p>
            <a:pPr marL="0" indent="0">
              <a:buNone/>
            </a:pPr>
            <a:r>
              <a:rPr lang="tr-TR" sz="1600" b="1" dirty="0" smtClean="0">
                <a:solidFill>
                  <a:schemeClr val="tx1"/>
                </a:solidFill>
              </a:rPr>
              <a:t>PROJE </a:t>
            </a:r>
            <a:r>
              <a:rPr lang="tr-TR" sz="1600" b="1" dirty="0">
                <a:solidFill>
                  <a:schemeClr val="tx1"/>
                </a:solidFill>
              </a:rPr>
              <a:t>EKİBİNİN KURULMASI </a:t>
            </a:r>
            <a:endParaRPr lang="tr-TR" sz="1600" b="1" dirty="0" smtClean="0">
              <a:solidFill>
                <a:schemeClr val="tx1"/>
              </a:solidFill>
            </a:endParaRPr>
          </a:p>
          <a:p>
            <a:pPr marL="0" indent="0">
              <a:buNone/>
            </a:pPr>
            <a:r>
              <a:rPr lang="tr-TR" sz="1600" dirty="0" smtClean="0"/>
              <a:t>Çamlıdere </a:t>
            </a:r>
            <a:r>
              <a:rPr lang="tr-TR" sz="1600" dirty="0"/>
              <a:t>Belediyesi'nden 2, Çamlıdere Halk Eğitimi </a:t>
            </a:r>
            <a:r>
              <a:rPr lang="tr-TR" sz="1600" dirty="0" err="1"/>
              <a:t>Merkezin'nden</a:t>
            </a:r>
            <a:r>
              <a:rPr lang="tr-TR" sz="1600" dirty="0"/>
              <a:t> 1, Kızılcahamam Halk Eğitim Merkezinden 1 olmak üzere toplam 4 kişilik proje yürütme ekibi kurulacaktır</a:t>
            </a:r>
            <a:r>
              <a:rPr lang="tr-TR" sz="1600" dirty="0" smtClean="0"/>
              <a:t>.</a:t>
            </a:r>
          </a:p>
          <a:p>
            <a:pPr marL="0" indent="0">
              <a:buNone/>
            </a:pPr>
            <a:r>
              <a:rPr lang="tr-TR" sz="1600" b="1" dirty="0">
                <a:solidFill>
                  <a:schemeClr val="tx1"/>
                </a:solidFill>
              </a:rPr>
              <a:t>Uygulama Birimleri (Rolü</a:t>
            </a:r>
            <a:r>
              <a:rPr lang="tr-TR" sz="1600" b="1" dirty="0" smtClean="0">
                <a:solidFill>
                  <a:schemeClr val="tx1"/>
                </a:solidFill>
              </a:rPr>
              <a:t>)</a:t>
            </a:r>
          </a:p>
          <a:p>
            <a:pPr marL="0" indent="0">
              <a:buNone/>
            </a:pPr>
            <a:r>
              <a:rPr lang="tr-TR" sz="1600" dirty="0"/>
              <a:t>Ç</a:t>
            </a:r>
            <a:r>
              <a:rPr lang="tr-TR" sz="1600" dirty="0" smtClean="0"/>
              <a:t>amlıdere </a:t>
            </a:r>
            <a:r>
              <a:rPr lang="tr-TR" sz="1600" dirty="0"/>
              <a:t>Belediyesi (Faaliyetin Yürütülmesi)</a:t>
            </a:r>
            <a:endParaRPr lang="tr-TR" sz="1600" u="sng"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01023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a:bodyPr>
          <a:lstStyle/>
          <a:p>
            <a:pPr algn="ctr"/>
            <a:r>
              <a:rPr lang="tr-TR" sz="3800" dirty="0" smtClean="0">
                <a:solidFill>
                  <a:srgbClr val="FF0000"/>
                </a:solidFill>
              </a:rPr>
              <a:t>FAALİYET PLANI </a:t>
            </a:r>
            <a:endParaRPr lang="tr-TR" sz="3800" dirty="0" smtClean="0"/>
          </a:p>
          <a:p>
            <a:endParaRPr lang="tr-TR" dirty="0" smtClean="0"/>
          </a:p>
          <a:p>
            <a:pPr marL="0" indent="0">
              <a:buNone/>
            </a:pPr>
            <a:r>
              <a:rPr lang="tr-TR" sz="1600" b="1" dirty="0" smtClean="0">
                <a:solidFill>
                  <a:schemeClr val="tx1"/>
                </a:solidFill>
              </a:rPr>
              <a:t>GÖRÜNÜRLÜK </a:t>
            </a:r>
            <a:r>
              <a:rPr lang="tr-TR" sz="1600" b="1" dirty="0">
                <a:solidFill>
                  <a:schemeClr val="tx1"/>
                </a:solidFill>
              </a:rPr>
              <a:t>MATERYALLERİNİN HAZIRLANMASI </a:t>
            </a:r>
            <a:endParaRPr lang="tr-TR" sz="1600" b="1" dirty="0" smtClean="0">
              <a:solidFill>
                <a:schemeClr val="tx1"/>
              </a:solidFill>
            </a:endParaRPr>
          </a:p>
          <a:p>
            <a:pPr marL="0" indent="0">
              <a:buNone/>
            </a:pPr>
            <a:r>
              <a:rPr lang="tr-TR" sz="1600" dirty="0" smtClean="0"/>
              <a:t>İlk </a:t>
            </a:r>
            <a:r>
              <a:rPr lang="tr-TR" sz="1600" dirty="0"/>
              <a:t>iki ay görünürlük materyalleri olan broşür, branda, </a:t>
            </a:r>
            <a:r>
              <a:rPr lang="tr-TR" sz="1600" dirty="0" err="1"/>
              <a:t>rool-up</a:t>
            </a:r>
            <a:r>
              <a:rPr lang="tr-TR" sz="1600" dirty="0"/>
              <a:t> tasarımları hazırlanıp materyaller yaptırılacaktır. </a:t>
            </a:r>
            <a:endParaRPr lang="tr-TR" sz="1600" dirty="0" smtClean="0"/>
          </a:p>
          <a:p>
            <a:pPr marL="0" indent="0">
              <a:buNone/>
            </a:pPr>
            <a:r>
              <a:rPr lang="tr-TR" sz="1600" dirty="0" smtClean="0"/>
              <a:t>Son </a:t>
            </a:r>
            <a:r>
              <a:rPr lang="tr-TR" sz="1600" dirty="0"/>
              <a:t>aylar proje çıktısı olan ürünlerin tanıtıldığı kitapçık hazırlanıp bastırılacaktır </a:t>
            </a:r>
            <a:endParaRPr lang="tr-TR" sz="1600" dirty="0" smtClean="0"/>
          </a:p>
          <a:p>
            <a:pPr marL="0" indent="0">
              <a:buNone/>
            </a:pPr>
            <a:r>
              <a:rPr lang="tr-TR" sz="1600" b="1" dirty="0">
                <a:solidFill>
                  <a:schemeClr val="tx1"/>
                </a:solidFill>
              </a:rPr>
              <a:t>Uygulama Birimleri (Rolü):</a:t>
            </a:r>
          </a:p>
          <a:p>
            <a:pPr marL="0" indent="0">
              <a:buNone/>
            </a:pPr>
            <a:r>
              <a:rPr lang="tr-TR" sz="1600" dirty="0" smtClean="0"/>
              <a:t> </a:t>
            </a:r>
            <a:r>
              <a:rPr lang="tr-TR" sz="1600" dirty="0"/>
              <a:t>Çamlıdere Belediyesi (Materyallerin hazırlanması) </a:t>
            </a:r>
            <a:endParaRPr lang="tr-TR" sz="1600" u="sng"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9268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4217" y="2002138"/>
            <a:ext cx="10026178" cy="3965013"/>
          </a:xfrm>
        </p:spPr>
        <p:txBody>
          <a:bodyPr>
            <a:normAutofit/>
          </a:bodyPr>
          <a:lstStyle/>
          <a:p>
            <a:pPr algn="ctr"/>
            <a:r>
              <a:rPr lang="tr-TR" sz="3800" dirty="0" smtClean="0">
                <a:solidFill>
                  <a:srgbClr val="FF0000"/>
                </a:solidFill>
              </a:rPr>
              <a:t>FAALİYET PLANI </a:t>
            </a:r>
            <a:endParaRPr lang="tr-TR" sz="3800" dirty="0" smtClean="0"/>
          </a:p>
          <a:p>
            <a:endParaRPr lang="tr-TR" dirty="0" smtClean="0"/>
          </a:p>
          <a:p>
            <a:pPr marL="0" indent="0">
              <a:buNone/>
            </a:pPr>
            <a:r>
              <a:rPr lang="tr-TR" sz="1600" b="1" dirty="0" smtClean="0">
                <a:solidFill>
                  <a:schemeClr val="tx1"/>
                </a:solidFill>
              </a:rPr>
              <a:t>KOOPERATİF </a:t>
            </a:r>
            <a:r>
              <a:rPr lang="tr-TR" sz="1600" b="1" dirty="0">
                <a:solidFill>
                  <a:schemeClr val="tx1"/>
                </a:solidFill>
              </a:rPr>
              <a:t>KURULMASI </a:t>
            </a:r>
            <a:endParaRPr lang="tr-TR" sz="1600" b="1" dirty="0" smtClean="0">
              <a:solidFill>
                <a:schemeClr val="tx1"/>
              </a:solidFill>
            </a:endParaRPr>
          </a:p>
          <a:p>
            <a:pPr marL="0" indent="0">
              <a:buNone/>
            </a:pPr>
            <a:r>
              <a:rPr lang="tr-TR" sz="1600" dirty="0" smtClean="0"/>
              <a:t>Kadın </a:t>
            </a:r>
            <a:r>
              <a:rPr lang="tr-TR" sz="1600" dirty="0"/>
              <a:t>kooperatifi kurulması için gerekli olan kuruluş işlemleri, muhasebe işlemleri, yer tahsisi, gerekli donanımların alınması, ilk genel kurullarının yapılması gibi </a:t>
            </a:r>
            <a:r>
              <a:rPr lang="tr-TR" sz="1600" dirty="0" smtClean="0"/>
              <a:t>işlemler yapılacaktır</a:t>
            </a:r>
          </a:p>
          <a:p>
            <a:pPr marL="0" indent="0">
              <a:buNone/>
            </a:pPr>
            <a:r>
              <a:rPr lang="tr-TR" sz="1600" b="1" dirty="0">
                <a:solidFill>
                  <a:schemeClr val="tx1"/>
                </a:solidFill>
              </a:rPr>
              <a:t>Uygulama Birimleri (Rolü):</a:t>
            </a:r>
          </a:p>
          <a:p>
            <a:pPr>
              <a:buFontTx/>
              <a:buChar char="-"/>
            </a:pPr>
            <a:r>
              <a:rPr lang="tr-TR" sz="1600" dirty="0" smtClean="0"/>
              <a:t>Çamlıdere </a:t>
            </a:r>
            <a:r>
              <a:rPr lang="tr-TR" sz="1600" dirty="0"/>
              <a:t>Belediyesi (Kooperatif kuruluş işlemlerinin yaptırılması) </a:t>
            </a:r>
            <a:endParaRPr lang="tr-TR" sz="1600" dirty="0" smtClean="0"/>
          </a:p>
          <a:p>
            <a:pPr marL="0" indent="0">
              <a:buNone/>
            </a:pPr>
            <a:r>
              <a:rPr lang="tr-TR" sz="1600" dirty="0" smtClean="0"/>
              <a:t>- </a:t>
            </a:r>
            <a:r>
              <a:rPr lang="tr-TR" sz="1600" dirty="0"/>
              <a:t>Çamlıdere Halk Eğitim Merkezi (Kooperatif kuruluş işlemlerine yardım edilmesi, ilgili eğitimlerin yapılması ve yer tahsis edilmesi)</a:t>
            </a:r>
            <a:endParaRPr lang="tr-TR" sz="1600" u="sng"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78381"/>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981383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7121" y="1398655"/>
            <a:ext cx="10235921" cy="4829736"/>
          </a:xfrm>
        </p:spPr>
        <p:txBody>
          <a:bodyPr>
            <a:noAutofit/>
          </a:bodyPr>
          <a:lstStyle/>
          <a:p>
            <a:pPr algn="ctr"/>
            <a:r>
              <a:rPr lang="tr-TR" sz="1200" dirty="0" smtClean="0">
                <a:solidFill>
                  <a:srgbClr val="FF0000"/>
                </a:solidFill>
              </a:rPr>
              <a:t>FAALİYET PLANI</a:t>
            </a:r>
            <a:endParaRPr lang="tr-TR" sz="1200" dirty="0" smtClean="0"/>
          </a:p>
          <a:p>
            <a:pPr marL="0" indent="0">
              <a:buNone/>
            </a:pPr>
            <a:r>
              <a:rPr lang="tr-TR" sz="1200" b="1" dirty="0">
                <a:solidFill>
                  <a:schemeClr val="tx1"/>
                </a:solidFill>
              </a:rPr>
              <a:t>EĞİTİMLERİN </a:t>
            </a:r>
            <a:r>
              <a:rPr lang="tr-TR" sz="1200" b="1" dirty="0" smtClean="0">
                <a:solidFill>
                  <a:schemeClr val="tx1"/>
                </a:solidFill>
              </a:rPr>
              <a:t>YAPILMASI</a:t>
            </a:r>
          </a:p>
          <a:p>
            <a:pPr marL="0" indent="0">
              <a:lnSpc>
                <a:spcPct val="150000"/>
              </a:lnSpc>
              <a:spcBef>
                <a:spcPts val="0"/>
              </a:spcBef>
              <a:spcAft>
                <a:spcPts val="0"/>
              </a:spcAft>
              <a:buNone/>
            </a:pPr>
            <a:r>
              <a:rPr lang="tr-TR" sz="1200" dirty="0"/>
              <a:t>1.Kooperatiflerin kurucu üyesi olacak 7 kadın için Kooperatifçilik Eğitimi </a:t>
            </a:r>
            <a:endParaRPr lang="tr-TR" sz="1200" dirty="0" smtClean="0"/>
          </a:p>
          <a:p>
            <a:pPr marL="0" indent="0">
              <a:lnSpc>
                <a:spcPct val="150000"/>
              </a:lnSpc>
              <a:spcBef>
                <a:spcPts val="0"/>
              </a:spcBef>
              <a:spcAft>
                <a:spcPts val="0"/>
              </a:spcAft>
              <a:buNone/>
            </a:pPr>
            <a:r>
              <a:rPr lang="tr-TR" sz="1200" dirty="0" smtClean="0"/>
              <a:t>2.Kooperatiflere </a:t>
            </a:r>
            <a:r>
              <a:rPr lang="tr-TR" sz="1200" dirty="0"/>
              <a:t>üye olacak en az 10 kadın için satış ve pazarlama eğitimi </a:t>
            </a:r>
            <a:endParaRPr lang="tr-TR" sz="1200" dirty="0" smtClean="0"/>
          </a:p>
          <a:p>
            <a:pPr marL="0" indent="0">
              <a:lnSpc>
                <a:spcPct val="150000"/>
              </a:lnSpc>
              <a:spcBef>
                <a:spcPts val="0"/>
              </a:spcBef>
              <a:spcAft>
                <a:spcPts val="0"/>
              </a:spcAft>
              <a:buNone/>
            </a:pPr>
            <a:r>
              <a:rPr lang="tr-TR" sz="1200" dirty="0" smtClean="0"/>
              <a:t>3.Kooperatiflere </a:t>
            </a:r>
            <a:r>
              <a:rPr lang="tr-TR" sz="1200" dirty="0"/>
              <a:t>üye olacak en az 10 kadın için Hijyen ve Gıda Sağlığı Eğitimi </a:t>
            </a:r>
            <a:endParaRPr lang="tr-TR" sz="1200" dirty="0" smtClean="0"/>
          </a:p>
          <a:p>
            <a:pPr marL="0" indent="0">
              <a:lnSpc>
                <a:spcPct val="150000"/>
              </a:lnSpc>
              <a:spcBef>
                <a:spcPts val="0"/>
              </a:spcBef>
              <a:spcAft>
                <a:spcPts val="0"/>
              </a:spcAft>
              <a:buNone/>
            </a:pPr>
            <a:r>
              <a:rPr lang="tr-TR" sz="1200" dirty="0" smtClean="0"/>
              <a:t>4</a:t>
            </a:r>
            <a:r>
              <a:rPr lang="tr-TR" sz="1200" dirty="0"/>
              <a:t>. En az 15 kadın 15 genç için Aromatik ve Tıbbi Bitki Toplama, Kurutma, Paketleme ve Aromaterapi Eğitimi </a:t>
            </a:r>
            <a:endParaRPr lang="tr-TR" sz="1200" dirty="0" smtClean="0"/>
          </a:p>
          <a:p>
            <a:pPr marL="0" indent="0">
              <a:lnSpc>
                <a:spcPct val="150000"/>
              </a:lnSpc>
              <a:spcBef>
                <a:spcPts val="0"/>
              </a:spcBef>
              <a:spcAft>
                <a:spcPts val="0"/>
              </a:spcAft>
              <a:buNone/>
            </a:pPr>
            <a:r>
              <a:rPr lang="tr-TR" sz="1200" dirty="0" smtClean="0"/>
              <a:t>5.Kooperatif </a:t>
            </a:r>
            <a:r>
              <a:rPr lang="tr-TR" sz="1200" dirty="0"/>
              <a:t>üyesi en az 10 kadın için internet bankacılığı, e-devlet kullanımı, sosyal medya ve mail kullanımı gibi konuları içeren dijital yaşam becerileri kazanma </a:t>
            </a:r>
            <a:r>
              <a:rPr lang="tr-TR" sz="1200" dirty="0" smtClean="0"/>
              <a:t>eğitimi</a:t>
            </a:r>
          </a:p>
          <a:p>
            <a:pPr marL="0" indent="0">
              <a:lnSpc>
                <a:spcPct val="150000"/>
              </a:lnSpc>
              <a:spcBef>
                <a:spcPts val="0"/>
              </a:spcBef>
              <a:spcAft>
                <a:spcPts val="0"/>
              </a:spcAft>
              <a:buNone/>
            </a:pPr>
            <a:r>
              <a:rPr lang="tr-TR" sz="1200" dirty="0" smtClean="0"/>
              <a:t> </a:t>
            </a:r>
            <a:r>
              <a:rPr lang="tr-TR" sz="1200" dirty="0"/>
              <a:t>6.Halk Eğitimi Merkezinde kurulacak atölyelerde çalışacak en az 10 kişi için Tıbbi ve Aromatik Bitki Ürünlerini İşleme Eğitimi </a:t>
            </a:r>
            <a:endParaRPr lang="tr-TR" sz="1200" dirty="0" smtClean="0"/>
          </a:p>
          <a:p>
            <a:pPr marL="0" indent="0">
              <a:lnSpc>
                <a:spcPct val="150000"/>
              </a:lnSpc>
              <a:spcBef>
                <a:spcPts val="0"/>
              </a:spcBef>
              <a:spcAft>
                <a:spcPts val="0"/>
              </a:spcAft>
              <a:buNone/>
            </a:pPr>
            <a:r>
              <a:rPr lang="tr-TR" sz="1200" dirty="0"/>
              <a:t>7</a:t>
            </a:r>
            <a:r>
              <a:rPr lang="tr-TR" sz="1200" dirty="0" smtClean="0"/>
              <a:t>.Kooperatif </a:t>
            </a:r>
            <a:r>
              <a:rPr lang="tr-TR" sz="1200" dirty="0"/>
              <a:t>üyesi en az 10 kadın için Muhasebe ve Finansal Okuryazarlık </a:t>
            </a:r>
            <a:r>
              <a:rPr lang="tr-TR" sz="1200" dirty="0" smtClean="0"/>
              <a:t>Eğitimi</a:t>
            </a:r>
          </a:p>
          <a:p>
            <a:pPr marL="0" indent="0">
              <a:lnSpc>
                <a:spcPct val="150000"/>
              </a:lnSpc>
              <a:spcBef>
                <a:spcPts val="0"/>
              </a:spcBef>
              <a:spcAft>
                <a:spcPts val="0"/>
              </a:spcAft>
              <a:buNone/>
            </a:pPr>
            <a:r>
              <a:rPr lang="tr-TR" sz="1200" b="1" dirty="0" smtClean="0">
                <a:solidFill>
                  <a:schemeClr val="tx1"/>
                </a:solidFill>
              </a:rPr>
              <a:t>UYGULAMA BİRİMLERİ (ROLÜ)</a:t>
            </a:r>
          </a:p>
          <a:p>
            <a:pPr marL="0" indent="0">
              <a:lnSpc>
                <a:spcPct val="150000"/>
              </a:lnSpc>
              <a:spcBef>
                <a:spcPts val="0"/>
              </a:spcBef>
              <a:spcAft>
                <a:spcPts val="0"/>
              </a:spcAft>
              <a:buNone/>
            </a:pPr>
            <a:r>
              <a:rPr lang="tr-TR" sz="1200" dirty="0" smtClean="0"/>
              <a:t>-Çamlıdere </a:t>
            </a:r>
            <a:r>
              <a:rPr lang="tr-TR" sz="1200" dirty="0"/>
              <a:t>Belediyesi (Eğitimlerin planlanması ve faaliyetin </a:t>
            </a:r>
            <a:r>
              <a:rPr lang="tr-TR" sz="1200" dirty="0" smtClean="0"/>
              <a:t>gerçekleştirilmesi)</a:t>
            </a:r>
          </a:p>
          <a:p>
            <a:pPr marL="0" indent="0">
              <a:lnSpc>
                <a:spcPct val="150000"/>
              </a:lnSpc>
              <a:spcBef>
                <a:spcPts val="0"/>
              </a:spcBef>
              <a:spcAft>
                <a:spcPts val="0"/>
              </a:spcAft>
              <a:buNone/>
            </a:pPr>
            <a:r>
              <a:rPr lang="tr-TR" sz="1200" dirty="0" smtClean="0"/>
              <a:t> -Çamlıdere </a:t>
            </a:r>
            <a:r>
              <a:rPr lang="tr-TR" sz="1200" dirty="0"/>
              <a:t>Halk Eğitim Merkezi (</a:t>
            </a:r>
            <a:r>
              <a:rPr lang="tr-TR" sz="1200" dirty="0" smtClean="0"/>
              <a:t>Eğitimlerin </a:t>
            </a:r>
            <a:r>
              <a:rPr lang="tr-TR" sz="1200" dirty="0"/>
              <a:t>yapılması) </a:t>
            </a:r>
            <a:endParaRPr lang="tr-TR" sz="1200" dirty="0" smtClean="0"/>
          </a:p>
          <a:p>
            <a:pPr marL="0" indent="0">
              <a:lnSpc>
                <a:spcPct val="150000"/>
              </a:lnSpc>
              <a:spcBef>
                <a:spcPts val="0"/>
              </a:spcBef>
              <a:spcAft>
                <a:spcPts val="0"/>
              </a:spcAft>
              <a:buNone/>
            </a:pPr>
            <a:r>
              <a:rPr lang="tr-TR" sz="1200" dirty="0"/>
              <a:t>-</a:t>
            </a:r>
            <a:r>
              <a:rPr lang="tr-TR" sz="1200" dirty="0" smtClean="0"/>
              <a:t>Kızılcahamam </a:t>
            </a:r>
            <a:r>
              <a:rPr lang="tr-TR" sz="1200" dirty="0"/>
              <a:t>Halk Eğitimi Merkezi (Eğitimlerin yapılması) </a:t>
            </a:r>
            <a:endParaRPr lang="tr-TR" sz="1200" dirty="0" smtClean="0"/>
          </a:p>
          <a:p>
            <a:pPr marL="0" indent="0">
              <a:lnSpc>
                <a:spcPct val="150000"/>
              </a:lnSpc>
              <a:spcBef>
                <a:spcPts val="0"/>
              </a:spcBef>
              <a:spcAft>
                <a:spcPts val="0"/>
              </a:spcAft>
              <a:buNone/>
            </a:pPr>
            <a:r>
              <a:rPr lang="tr-TR" sz="1200" dirty="0" smtClean="0"/>
              <a:t>-Çamlıdere </a:t>
            </a:r>
            <a:r>
              <a:rPr lang="tr-TR" sz="1200" dirty="0"/>
              <a:t>İlçe Gıda, Tarım ve Hayvancılık Müdürlüğü (Eğitimler için eğitimci desteği verilmesi</a:t>
            </a:r>
            <a:r>
              <a:rPr lang="tr-TR" sz="1200" dirty="0" smtClean="0"/>
              <a:t>)</a:t>
            </a:r>
          </a:p>
          <a:p>
            <a:pPr marL="0" indent="0">
              <a:lnSpc>
                <a:spcPct val="150000"/>
              </a:lnSpc>
              <a:spcBef>
                <a:spcPts val="0"/>
              </a:spcBef>
              <a:spcAft>
                <a:spcPts val="0"/>
              </a:spcAft>
              <a:buNone/>
            </a:pPr>
            <a:r>
              <a:rPr lang="tr-TR" sz="1200" dirty="0" smtClean="0"/>
              <a:t> -Çamlıdere Çok Programlı Anadolu Lisesi </a:t>
            </a:r>
            <a:r>
              <a:rPr lang="tr-TR" sz="1200" dirty="0"/>
              <a:t>(Eğitimler için eğitimci desteği verilmesi)</a:t>
            </a:r>
            <a:endParaRPr lang="tr-TR" sz="1200" b="1" dirty="0">
              <a:solidFill>
                <a:schemeClr val="tx1"/>
              </a:solidFill>
            </a:endParaRPr>
          </a:p>
          <a:p>
            <a:pPr marL="0" indent="0">
              <a:buNone/>
            </a:pPr>
            <a:endParaRPr lang="tr-TR" sz="1200" u="sng" dirty="0"/>
          </a:p>
        </p:txBody>
      </p:sp>
      <p:pic>
        <p:nvPicPr>
          <p:cNvPr id="12" name="Picture 4" descr="http://www.vektorelcizim.net/uploads/file/images/STB-Logo%20Ortal%C4%B1%20Kullan%C4%B1m%20T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615" y="-94974"/>
            <a:ext cx="2080519" cy="208051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ttps://www.dika.org.tr/assets/upload/dosyalar/sogep-yeni-cs4-ve-uzeri_rev1-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8228" y="398602"/>
            <a:ext cx="1309437" cy="123106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13"/>
          <p:cNvPicPr/>
          <p:nvPr/>
        </p:nvPicPr>
        <p:blipFill rotWithShape="1">
          <a:blip r:embed="rId4"/>
          <a:srcRect l="45282" t="16878" r="22980" b="26097"/>
          <a:stretch/>
        </p:blipFill>
        <p:spPr bwMode="auto">
          <a:xfrm>
            <a:off x="6989852" y="491916"/>
            <a:ext cx="1132466" cy="1044431"/>
          </a:xfrm>
          <a:prstGeom prst="rect">
            <a:avLst/>
          </a:prstGeom>
          <a:ln>
            <a:noFill/>
          </a:ln>
          <a:extLst>
            <a:ext uri="{53640926-AAD7-44D8-BBD7-CCE9431645EC}">
              <a14:shadowObscured xmlns:a14="http://schemas.microsoft.com/office/drawing/2010/main"/>
            </a:ext>
          </a:extLst>
        </p:spPr>
      </p:pic>
      <p:pic>
        <p:nvPicPr>
          <p:cNvPr id="15" name="Resim 14" descr="https://www.ankaraka.org.tr/themes/aka/img/logo-main_tr.png"/>
          <p:cNvPicPr/>
          <p:nvPr/>
        </p:nvPicPr>
        <p:blipFill rotWithShape="1">
          <a:blip r:embed="rId5">
            <a:extLst>
              <a:ext uri="{28A0092B-C50C-407E-A947-70E740481C1C}">
                <a14:useLocalDpi xmlns:a14="http://schemas.microsoft.com/office/drawing/2010/main" val="0"/>
              </a:ext>
            </a:extLst>
          </a:blip>
          <a:srcRect l="17222"/>
          <a:stretch/>
        </p:blipFill>
        <p:spPr bwMode="auto">
          <a:xfrm>
            <a:off x="8655967" y="681858"/>
            <a:ext cx="2717075" cy="71679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20130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400</TotalTime>
  <Words>1284</Words>
  <Application>Microsoft Office PowerPoint</Application>
  <PresentationFormat>Geniş ekran</PresentationFormat>
  <Paragraphs>117</Paragraphs>
  <Slides>19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Calibri Light</vt:lpstr>
      <vt:lpstr>Times New Roman</vt:lpstr>
      <vt:lpstr>Geçmişe bakış</vt:lpstr>
      <vt:lpstr>   ANKARA TIBBİ VE AROMATİK BİTKİ YETiŞTİRİCİLİĞİNDE KADIN VE GENÇ GİRİŞİMCİLİĞİNİ DESTEKLİYOR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ANKARA TIBBİ VE AROMATİK BİTKİ YETiŞTİRİCİLİĞİNDE KADIN VE GENÇ GİRİŞİMCİLİĞİNİ DESTEKLİYOR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ALESTA GSK</dc:creator>
  <cp:lastModifiedBy>ALESTA</cp:lastModifiedBy>
  <cp:revision>62</cp:revision>
  <dcterms:created xsi:type="dcterms:W3CDTF">2018-10-21T20:18:18Z</dcterms:created>
  <dcterms:modified xsi:type="dcterms:W3CDTF">2021-10-31T13:33:40Z</dcterms:modified>
</cp:coreProperties>
</file>