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3" r:id="rId5"/>
    <p:sldId id="264" r:id="rId6"/>
    <p:sldId id="262" r:id="rId7"/>
    <p:sldId id="266" r:id="rId8"/>
    <p:sldId id="265" r:id="rId9"/>
    <p:sldId id="271" r:id="rId10"/>
    <p:sldId id="267" r:id="rId11"/>
    <p:sldId id="268" r:id="rId12"/>
    <p:sldId id="269" r:id="rId13"/>
    <p:sldId id="259" r:id="rId14"/>
    <p:sldId id="258" r:id="rId15"/>
    <p:sldId id="260" r:id="rId16"/>
    <p:sldId id="270"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06A6C15F-FC0A-4184-A067-1BFDFA7F9B5D}" type="datetimeFigureOut">
              <a:rPr lang="tr-TR" smtClean="0"/>
              <a:t>26.11.2021</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B497A80B-501F-429C-8F0F-A44159176F14}"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23622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6A6C15F-FC0A-4184-A067-1BFDFA7F9B5D}" type="datetimeFigureOut">
              <a:rPr lang="tr-TR" smtClean="0"/>
              <a:t>26.11.2021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97A80B-501F-429C-8F0F-A44159176F14}" type="slidenum">
              <a:rPr lang="tr-TR" smtClean="0"/>
              <a:t>‹#›</a:t>
            </a:fld>
            <a:endParaRPr lang="tr-TR"/>
          </a:p>
        </p:txBody>
      </p:sp>
    </p:spTree>
    <p:extLst>
      <p:ext uri="{BB962C8B-B14F-4D97-AF65-F5344CB8AC3E}">
        <p14:creationId xmlns:p14="http://schemas.microsoft.com/office/powerpoint/2010/main" val="43797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6A6C15F-FC0A-4184-A067-1BFDFA7F9B5D}" type="datetimeFigureOut">
              <a:rPr lang="tr-TR" smtClean="0"/>
              <a:t>26.11.2021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97A80B-501F-429C-8F0F-A44159176F14}" type="slidenum">
              <a:rPr lang="tr-TR" smtClean="0"/>
              <a:t>‹#›</a:t>
            </a:fld>
            <a:endParaRPr lang="tr-TR"/>
          </a:p>
        </p:txBody>
      </p:sp>
    </p:spTree>
    <p:extLst>
      <p:ext uri="{BB962C8B-B14F-4D97-AF65-F5344CB8AC3E}">
        <p14:creationId xmlns:p14="http://schemas.microsoft.com/office/powerpoint/2010/main" val="16491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6A6C15F-FC0A-4184-A067-1BFDFA7F9B5D}" type="datetimeFigureOut">
              <a:rPr lang="tr-TR" smtClean="0"/>
              <a:t>26.11.2021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97A80B-501F-429C-8F0F-A44159176F14}" type="slidenum">
              <a:rPr lang="tr-TR" smtClean="0"/>
              <a:t>‹#›</a:t>
            </a:fld>
            <a:endParaRPr lang="tr-TR"/>
          </a:p>
        </p:txBody>
      </p:sp>
    </p:spTree>
    <p:extLst>
      <p:ext uri="{BB962C8B-B14F-4D97-AF65-F5344CB8AC3E}">
        <p14:creationId xmlns:p14="http://schemas.microsoft.com/office/powerpoint/2010/main" val="2044806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06A6C15F-FC0A-4184-A067-1BFDFA7F9B5D}" type="datetimeFigureOut">
              <a:rPr lang="tr-TR" smtClean="0"/>
              <a:t>26.11.2021</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B497A80B-501F-429C-8F0F-A44159176F14}"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9459020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6A6C15F-FC0A-4184-A067-1BFDFA7F9B5D}" type="datetimeFigureOut">
              <a:rPr lang="tr-TR" smtClean="0"/>
              <a:t>26.11.2021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97A80B-501F-429C-8F0F-A44159176F14}" type="slidenum">
              <a:rPr lang="tr-TR" smtClean="0"/>
              <a:t>‹#›</a:t>
            </a:fld>
            <a:endParaRPr lang="tr-TR"/>
          </a:p>
        </p:txBody>
      </p:sp>
    </p:spTree>
    <p:extLst>
      <p:ext uri="{BB962C8B-B14F-4D97-AF65-F5344CB8AC3E}">
        <p14:creationId xmlns:p14="http://schemas.microsoft.com/office/powerpoint/2010/main" val="1455899035"/>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257300" y="2909102"/>
            <a:ext cx="4800600" cy="299639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33864" y="2909102"/>
            <a:ext cx="4800600" cy="299639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6A6C15F-FC0A-4184-A067-1BFDFA7F9B5D}" type="datetimeFigureOut">
              <a:rPr lang="tr-TR" smtClean="0"/>
              <a:t>26.11.2021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497A80B-501F-429C-8F0F-A44159176F14}" type="slidenum">
              <a:rPr lang="tr-TR" smtClean="0"/>
              <a:t>‹#›</a:t>
            </a:fld>
            <a:endParaRPr lang="tr-TR"/>
          </a:p>
        </p:txBody>
      </p:sp>
    </p:spTree>
    <p:extLst>
      <p:ext uri="{BB962C8B-B14F-4D97-AF65-F5344CB8AC3E}">
        <p14:creationId xmlns:p14="http://schemas.microsoft.com/office/powerpoint/2010/main" val="382073950"/>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6A6C15F-FC0A-4184-A067-1BFDFA7F9B5D}" type="datetimeFigureOut">
              <a:rPr lang="tr-TR" smtClean="0"/>
              <a:t>26.11.2021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497A80B-501F-429C-8F0F-A44159176F14}" type="slidenum">
              <a:rPr lang="tr-TR" smtClean="0"/>
              <a:t>‹#›</a:t>
            </a:fld>
            <a:endParaRPr lang="tr-TR"/>
          </a:p>
        </p:txBody>
      </p:sp>
    </p:spTree>
    <p:extLst>
      <p:ext uri="{BB962C8B-B14F-4D97-AF65-F5344CB8AC3E}">
        <p14:creationId xmlns:p14="http://schemas.microsoft.com/office/powerpoint/2010/main" val="3083938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A6C15F-FC0A-4184-A067-1BFDFA7F9B5D}" type="datetimeFigureOut">
              <a:rPr lang="tr-TR" smtClean="0"/>
              <a:t>26.11.2021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497A80B-501F-429C-8F0F-A44159176F14}" type="slidenum">
              <a:rPr lang="tr-TR" smtClean="0"/>
              <a:t>‹#›</a:t>
            </a:fld>
            <a:endParaRPr lang="tr-TR"/>
          </a:p>
        </p:txBody>
      </p:sp>
    </p:spTree>
    <p:extLst>
      <p:ext uri="{BB962C8B-B14F-4D97-AF65-F5344CB8AC3E}">
        <p14:creationId xmlns:p14="http://schemas.microsoft.com/office/powerpoint/2010/main" val="2136462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smtClean="0"/>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65051" y="6375679"/>
            <a:ext cx="1233355" cy="348462"/>
          </a:xfrm>
        </p:spPr>
        <p:txBody>
          <a:bodyPr/>
          <a:lstStyle/>
          <a:p>
            <a:fld id="{06A6C15F-FC0A-4184-A067-1BFDFA7F9B5D}" type="datetimeFigureOut">
              <a:rPr lang="tr-TR" smtClean="0"/>
              <a:t>26.11.2021</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B497A80B-501F-429C-8F0F-A44159176F14}"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61412570"/>
      </p:ext>
    </p:extLst>
  </p:cSld>
  <p:clrMapOvr>
    <a:masterClrMapping/>
  </p:clrMapOvr>
  <p:extLst mod="1">
    <p:ext uri="{DCECCB84-F9BA-43D5-87BE-67443E8EF086}">
      <p15:sldGuideLst xmlns:p15="http://schemas.microsoft.com/office/powerpoint/2012/main">
        <p15:guide id="4294967295"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65950" y="6375679"/>
            <a:ext cx="1232456" cy="348462"/>
          </a:xfrm>
        </p:spPr>
        <p:txBody>
          <a:bodyPr/>
          <a:lstStyle/>
          <a:p>
            <a:fld id="{06A6C15F-FC0A-4184-A067-1BFDFA7F9B5D}" type="datetimeFigureOut">
              <a:rPr lang="tr-TR" smtClean="0"/>
              <a:t>26.11.2021</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B497A80B-501F-429C-8F0F-A44159176F14}" type="slidenum">
              <a:rPr lang="tr-TR" smtClean="0"/>
              <a:t>‹#›</a:t>
            </a:fld>
            <a:endParaRPr lang="tr-TR"/>
          </a:p>
        </p:txBody>
      </p:sp>
    </p:spTree>
    <p:extLst>
      <p:ext uri="{BB962C8B-B14F-4D97-AF65-F5344CB8AC3E}">
        <p14:creationId xmlns:p14="http://schemas.microsoft.com/office/powerpoint/2010/main" val="79343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06A6C15F-FC0A-4184-A067-1BFDFA7F9B5D}" type="datetimeFigureOut">
              <a:rPr lang="tr-TR" smtClean="0"/>
              <a:t>26.11.2021</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B497A80B-501F-429C-8F0F-A44159176F14}"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195122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792">
          <p15:clr>
            <a:srgbClr val="F26B43"/>
          </p15:clr>
        </p15:guide>
        <p15:guide id="4294967295" pos="7200">
          <p15:clr>
            <a:srgbClr val="F26B43"/>
          </p15:clr>
        </p15:guide>
        <p15:guide id="4294967295" orient="horz" pos="4008">
          <p15:clr>
            <a:srgbClr val="F26B43"/>
          </p15:clr>
        </p15:guide>
        <p15:guide id="4294967295" orient="horz" pos="1440">
          <p15:clr>
            <a:srgbClr val="F26B43"/>
          </p15:clr>
        </p15:guide>
        <p15:guide id="4294967295" orient="horz" pos="3720">
          <p15:clr>
            <a:srgbClr val="F26B43"/>
          </p15:clr>
        </p15:guide>
        <p15:guide id="4294967295"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3600" dirty="0" smtClean="0"/>
              <a:t>GELECEĞİ PLANLAMA </a:t>
            </a:r>
            <a:endParaRPr lang="tr-TR" sz="3600" dirty="0"/>
          </a:p>
        </p:txBody>
      </p:sp>
      <p:sp>
        <p:nvSpPr>
          <p:cNvPr id="3" name="Alt Başlık 2"/>
          <p:cNvSpPr>
            <a:spLocks noGrp="1"/>
          </p:cNvSpPr>
          <p:nvPr>
            <p:ph type="subTitle" idx="1"/>
          </p:nvPr>
        </p:nvSpPr>
        <p:spPr/>
        <p:txBody>
          <a:bodyPr/>
          <a:lstStyle/>
          <a:p>
            <a:r>
              <a:rPr lang="tr-TR" dirty="0"/>
              <a:t>Çamlıdere çok programlı Anadolu </a:t>
            </a:r>
            <a:r>
              <a:rPr lang="tr-TR" dirty="0" err="1"/>
              <a:t>lİsesİ</a:t>
            </a:r>
            <a:r>
              <a:rPr lang="tr-TR" dirty="0"/>
              <a:t> </a:t>
            </a:r>
            <a:r>
              <a:rPr lang="tr-TR" dirty="0" err="1"/>
              <a:t>rEHBERLİk</a:t>
            </a:r>
            <a:r>
              <a:rPr lang="tr-TR" dirty="0"/>
              <a:t> </a:t>
            </a:r>
            <a:r>
              <a:rPr lang="tr-TR" dirty="0" err="1"/>
              <a:t>servİSİ</a:t>
            </a:r>
            <a:endParaRPr lang="tr-TR" dirty="0"/>
          </a:p>
          <a:p>
            <a:endParaRPr lang="tr-TR" dirty="0"/>
          </a:p>
        </p:txBody>
      </p:sp>
    </p:spTree>
    <p:extLst>
      <p:ext uri="{BB962C8B-B14F-4D97-AF65-F5344CB8AC3E}">
        <p14:creationId xmlns:p14="http://schemas.microsoft.com/office/powerpoint/2010/main" val="1861803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1928143" cy="6858000"/>
          </a:xfrm>
        </p:spPr>
      </p:pic>
    </p:spTree>
    <p:extLst>
      <p:ext uri="{BB962C8B-B14F-4D97-AF65-F5344CB8AC3E}">
        <p14:creationId xmlns:p14="http://schemas.microsoft.com/office/powerpoint/2010/main" val="1205315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a:t>Çocuğunuzun kişisel özellikleri nelerdir?</a:t>
            </a:r>
          </a:p>
        </p:txBody>
      </p:sp>
      <p:sp>
        <p:nvSpPr>
          <p:cNvPr id="3" name="İçerik Yer Tutucusu 2"/>
          <p:cNvSpPr>
            <a:spLocks noGrp="1"/>
          </p:cNvSpPr>
          <p:nvPr>
            <p:ph idx="1"/>
          </p:nvPr>
        </p:nvSpPr>
        <p:spPr>
          <a:xfrm>
            <a:off x="1251678" y="1269242"/>
            <a:ext cx="10731056" cy="5459103"/>
          </a:xfrm>
        </p:spPr>
        <p:txBody>
          <a:bodyPr>
            <a:normAutofit/>
          </a:bodyPr>
          <a:lstStyle/>
          <a:p>
            <a:pPr>
              <a:lnSpc>
                <a:spcPct val="160000"/>
              </a:lnSpc>
            </a:pPr>
            <a:r>
              <a:rPr lang="tr-TR" dirty="0"/>
              <a:t>Zamanını planlamasını doğru yapabiliyor mu? </a:t>
            </a:r>
          </a:p>
          <a:p>
            <a:pPr>
              <a:lnSpc>
                <a:spcPct val="160000"/>
              </a:lnSpc>
            </a:pPr>
            <a:r>
              <a:rPr lang="tr-TR" dirty="0" smtClean="0"/>
              <a:t>Görev </a:t>
            </a:r>
            <a:r>
              <a:rPr lang="tr-TR" dirty="0"/>
              <a:t>ve sorumluluklarının farkında mı? </a:t>
            </a:r>
          </a:p>
          <a:p>
            <a:pPr>
              <a:lnSpc>
                <a:spcPct val="160000"/>
              </a:lnSpc>
            </a:pPr>
            <a:r>
              <a:rPr lang="tr-TR" dirty="0" smtClean="0"/>
              <a:t>Bireysel </a:t>
            </a:r>
            <a:r>
              <a:rPr lang="tr-TR" dirty="0"/>
              <a:t>çalışmayı mı, ekip çalışmalarını mı </a:t>
            </a:r>
            <a:r>
              <a:rPr lang="tr-TR" dirty="0" smtClean="0"/>
              <a:t>seviyor?</a:t>
            </a:r>
          </a:p>
          <a:p>
            <a:pPr>
              <a:lnSpc>
                <a:spcPct val="160000"/>
              </a:lnSpc>
            </a:pPr>
            <a:r>
              <a:rPr lang="tr-TR" dirty="0" smtClean="0"/>
              <a:t>Planlama </a:t>
            </a:r>
            <a:r>
              <a:rPr lang="tr-TR" dirty="0"/>
              <a:t>yapabiliyor mu? </a:t>
            </a:r>
            <a:endParaRPr lang="tr-TR" dirty="0" smtClean="0"/>
          </a:p>
          <a:p>
            <a:pPr>
              <a:lnSpc>
                <a:spcPct val="160000"/>
              </a:lnSpc>
            </a:pPr>
            <a:r>
              <a:rPr lang="tr-TR" dirty="0" smtClean="0"/>
              <a:t> </a:t>
            </a:r>
            <a:r>
              <a:rPr lang="tr-TR" dirty="0"/>
              <a:t>Bir gruba liderlik yapabiliyor mu? </a:t>
            </a:r>
          </a:p>
          <a:p>
            <a:pPr>
              <a:lnSpc>
                <a:spcPct val="160000"/>
              </a:lnSpc>
            </a:pPr>
            <a:r>
              <a:rPr lang="tr-TR" dirty="0" smtClean="0"/>
              <a:t>Kendini </a:t>
            </a:r>
            <a:r>
              <a:rPr lang="tr-TR" dirty="0"/>
              <a:t>rahat ifade edebiliyor mu? </a:t>
            </a:r>
            <a:endParaRPr lang="tr-TR" dirty="0" smtClean="0"/>
          </a:p>
          <a:p>
            <a:pPr>
              <a:lnSpc>
                <a:spcPct val="160000"/>
              </a:lnSpc>
            </a:pPr>
            <a:endParaRPr lang="tr-TR" dirty="0"/>
          </a:p>
        </p:txBody>
      </p:sp>
    </p:spTree>
    <p:extLst>
      <p:ext uri="{BB962C8B-B14F-4D97-AF65-F5344CB8AC3E}">
        <p14:creationId xmlns:p14="http://schemas.microsoft.com/office/powerpoint/2010/main" val="1919372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251678" y="1433015"/>
            <a:ext cx="10178322" cy="4776716"/>
          </a:xfrm>
        </p:spPr>
        <p:txBody>
          <a:bodyPr/>
          <a:lstStyle/>
          <a:p>
            <a:pPr>
              <a:lnSpc>
                <a:spcPct val="160000"/>
              </a:lnSpc>
            </a:pPr>
            <a:r>
              <a:rPr lang="tr-TR" dirty="0"/>
              <a:t>Tartışmalarda fikrini savunabiliyor mu? </a:t>
            </a:r>
          </a:p>
          <a:p>
            <a:pPr>
              <a:lnSpc>
                <a:spcPct val="160000"/>
              </a:lnSpc>
            </a:pPr>
            <a:r>
              <a:rPr lang="tr-TR" dirty="0"/>
              <a:t> Kalabalık önünde rahatlıkla konuşabiliyor mu? </a:t>
            </a:r>
          </a:p>
          <a:p>
            <a:pPr>
              <a:lnSpc>
                <a:spcPct val="160000"/>
              </a:lnSpc>
            </a:pPr>
            <a:r>
              <a:rPr lang="tr-TR" dirty="0"/>
              <a:t> İnsanlara, hayvanlara ve çevreye karşı duyarlı mı? </a:t>
            </a:r>
          </a:p>
          <a:p>
            <a:pPr>
              <a:lnSpc>
                <a:spcPct val="160000"/>
              </a:lnSpc>
            </a:pPr>
            <a:r>
              <a:rPr lang="tr-TR" dirty="0"/>
              <a:t> Empati yeteneği gelişmiş mi? </a:t>
            </a:r>
          </a:p>
          <a:p>
            <a:pPr>
              <a:lnSpc>
                <a:spcPct val="160000"/>
              </a:lnSpc>
            </a:pPr>
            <a:r>
              <a:rPr lang="tr-TR" dirty="0"/>
              <a:t> Yaratıcı fikirler, pratik çözümler bulabiliyor mu? </a:t>
            </a:r>
          </a:p>
          <a:p>
            <a:pPr>
              <a:lnSpc>
                <a:spcPct val="160000"/>
              </a:lnSpc>
            </a:pPr>
            <a:r>
              <a:rPr lang="tr-TR" dirty="0"/>
              <a:t>Başkalarını dinliyor mu?</a:t>
            </a:r>
          </a:p>
          <a:p>
            <a:endParaRPr lang="tr-TR" dirty="0"/>
          </a:p>
        </p:txBody>
      </p:sp>
    </p:spTree>
    <p:extLst>
      <p:ext uri="{BB962C8B-B14F-4D97-AF65-F5344CB8AC3E}">
        <p14:creationId xmlns:p14="http://schemas.microsoft.com/office/powerpoint/2010/main" val="2144093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6" name="İçerik Yer Tutucusu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1900848" cy="6858000"/>
          </a:xfrm>
        </p:spPr>
      </p:pic>
    </p:spTree>
    <p:extLst>
      <p:ext uri="{BB962C8B-B14F-4D97-AF65-F5344CB8AC3E}">
        <p14:creationId xmlns:p14="http://schemas.microsoft.com/office/powerpoint/2010/main" val="12387736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i="1" dirty="0"/>
              <a:t>Meslekleri Tanımasına Yardımcı Olun!!</a:t>
            </a:r>
          </a:p>
        </p:txBody>
      </p:sp>
      <p:sp>
        <p:nvSpPr>
          <p:cNvPr id="3" name="İçerik Yer Tutucusu 2"/>
          <p:cNvSpPr>
            <a:spLocks noGrp="1"/>
          </p:cNvSpPr>
          <p:nvPr>
            <p:ph idx="1"/>
          </p:nvPr>
        </p:nvSpPr>
        <p:spPr>
          <a:xfrm>
            <a:off x="1251678" y="1501254"/>
            <a:ext cx="10178322" cy="5145205"/>
          </a:xfrm>
        </p:spPr>
        <p:txBody>
          <a:bodyPr>
            <a:normAutofit/>
          </a:bodyPr>
          <a:lstStyle/>
          <a:p>
            <a:pPr>
              <a:lnSpc>
                <a:spcPct val="200000"/>
              </a:lnSpc>
            </a:pPr>
            <a:r>
              <a:rPr lang="tr-TR" sz="2400" dirty="0"/>
              <a:t>İlgi duyduğu aklındaki meslekleri </a:t>
            </a:r>
            <a:r>
              <a:rPr lang="tr-TR" sz="2400" dirty="0" smtClean="0"/>
              <a:t>listeleyebilirsiniz.</a:t>
            </a:r>
          </a:p>
          <a:p>
            <a:pPr>
              <a:lnSpc>
                <a:spcPct val="200000"/>
              </a:lnSpc>
            </a:pPr>
            <a:r>
              <a:rPr lang="tr-TR" sz="2400" dirty="0"/>
              <a:t>Çocuğunuzun İlgi alanına göre çevresindeki farklı meslek sahipleri kişilerle konuşmalarını, onların bilgi ve tecrübelerinden yararlanmalarını ve internetten bilgi toplamalarını sağlayabilirsiniz. Böylece kendi kişisel özelliklerinin hangi meslekleri yapmaya daha uygun olduğunu </a:t>
            </a:r>
            <a:r>
              <a:rPr lang="tr-TR" sz="2400" dirty="0" smtClean="0"/>
              <a:t>değerlendirebileceklerdir.</a:t>
            </a:r>
          </a:p>
          <a:p>
            <a:endParaRPr lang="tr-TR" dirty="0"/>
          </a:p>
          <a:p>
            <a:endParaRPr lang="tr-TR" dirty="0"/>
          </a:p>
        </p:txBody>
      </p:sp>
    </p:spTree>
    <p:extLst>
      <p:ext uri="{BB962C8B-B14F-4D97-AF65-F5344CB8AC3E}">
        <p14:creationId xmlns:p14="http://schemas.microsoft.com/office/powerpoint/2010/main" val="1256791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251678" y="846161"/>
            <a:ext cx="10178322" cy="5115317"/>
          </a:xfrm>
        </p:spPr>
        <p:txBody>
          <a:bodyPr>
            <a:normAutofit lnSpcReduction="10000"/>
          </a:bodyPr>
          <a:lstStyle/>
          <a:p>
            <a:pPr>
              <a:lnSpc>
                <a:spcPct val="200000"/>
              </a:lnSpc>
            </a:pPr>
            <a:r>
              <a:rPr lang="tr-TR" sz="2800" dirty="0"/>
              <a:t>İlgi duyduğu bir meslek varsa, bunun için yapılması gerekenleri, atılacak adımları, kişisel özelliklerinin bu işi yapmaya uygunluğunu, bu meslek için hangi eğitimi alması gerektiği konusunu birlikte değerlendirebilirsiniz. </a:t>
            </a:r>
            <a:endParaRPr lang="tr-TR" sz="2800" dirty="0" smtClean="0"/>
          </a:p>
          <a:p>
            <a:pPr>
              <a:lnSpc>
                <a:spcPct val="200000"/>
              </a:lnSpc>
            </a:pPr>
            <a:r>
              <a:rPr lang="tr-TR" sz="2800" dirty="0"/>
              <a:t>Çocuğunuzun okul psikolojik danışmanından uzman desteği alabilirsiniz.</a:t>
            </a:r>
          </a:p>
        </p:txBody>
      </p:sp>
    </p:spTree>
    <p:extLst>
      <p:ext uri="{BB962C8B-B14F-4D97-AF65-F5344CB8AC3E}">
        <p14:creationId xmlns:p14="http://schemas.microsoft.com/office/powerpoint/2010/main" val="1735677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251678" y="1473959"/>
            <a:ext cx="10178322" cy="5115318"/>
          </a:xfrm>
        </p:spPr>
        <p:txBody>
          <a:bodyPr>
            <a:normAutofit fontScale="55000" lnSpcReduction="20000"/>
          </a:bodyPr>
          <a:lstStyle/>
          <a:p>
            <a:pPr marL="0" indent="0">
              <a:lnSpc>
                <a:spcPct val="200000"/>
              </a:lnSpc>
              <a:buNone/>
            </a:pPr>
            <a:r>
              <a:rPr lang="tr-TR" sz="3800" b="1" i="1" u="sng" dirty="0"/>
              <a:t>Her çocuğun kendisinin yapmak istediği şeyler hakkında hayalleri ve umutları vardır. Bu hayalleri ve umutları küçümsemeyin, bu nedenle onları yargılamayın. Bu hayal ve umutların gerçekçi olmasına ve her yönüyle ortaya çıkarılmasına yardımcı olun.</a:t>
            </a:r>
            <a:r>
              <a:rPr lang="tr-TR" sz="3800" b="1" i="1" dirty="0"/>
              <a:t> </a:t>
            </a:r>
            <a:r>
              <a:rPr lang="tr-TR" sz="3800" b="1" u="sng" dirty="0"/>
              <a:t>Çocuklarımızla yaptıkları değil, yapabilecekleri şeyler üstüne sohbet kuralım.</a:t>
            </a:r>
            <a:r>
              <a:rPr lang="tr-TR" sz="2800" b="1" u="sng" dirty="0"/>
              <a:t/>
            </a:r>
            <a:br>
              <a:rPr lang="tr-TR" sz="2800" b="1" u="sng" dirty="0"/>
            </a:br>
            <a:r>
              <a:rPr lang="tr-TR" sz="2800" dirty="0"/>
              <a:t/>
            </a:r>
            <a:br>
              <a:rPr lang="tr-TR" sz="2800" dirty="0"/>
            </a:br>
            <a:r>
              <a:rPr lang="tr-TR" sz="3200" i="1" dirty="0" smtClean="0"/>
              <a:t>								</a:t>
            </a:r>
            <a:r>
              <a:rPr lang="tr-TR" sz="3200" b="1" i="1" dirty="0" smtClean="0">
                <a:solidFill>
                  <a:schemeClr val="tx1"/>
                </a:solidFill>
              </a:rPr>
              <a:t>Doğan </a:t>
            </a:r>
            <a:r>
              <a:rPr lang="tr-TR" sz="3200" b="1" i="1" dirty="0" err="1">
                <a:solidFill>
                  <a:schemeClr val="tx1"/>
                </a:solidFill>
              </a:rPr>
              <a:t>Cüceloğlu</a:t>
            </a:r>
            <a:r>
              <a:rPr lang="tr-TR" b="1" dirty="0">
                <a:solidFill>
                  <a:schemeClr val="tx1"/>
                </a:solidFill>
              </a:rPr>
              <a:t/>
            </a:r>
            <a:br>
              <a:rPr lang="tr-TR" b="1" dirty="0">
                <a:solidFill>
                  <a:schemeClr val="tx1"/>
                </a:solidFill>
              </a:rPr>
            </a:br>
            <a:r>
              <a:rPr lang="tr-TR" b="1" dirty="0">
                <a:solidFill>
                  <a:schemeClr val="tx1"/>
                </a:solidFill>
              </a:rPr>
              <a:t/>
            </a:r>
            <a:br>
              <a:rPr lang="tr-TR" b="1" dirty="0">
                <a:solidFill>
                  <a:schemeClr val="tx1"/>
                </a:solidFill>
              </a:rPr>
            </a:br>
            <a:endParaRPr lang="tr-TR" b="1" dirty="0">
              <a:solidFill>
                <a:schemeClr val="tx1"/>
              </a:solidFill>
            </a:endParaRPr>
          </a:p>
        </p:txBody>
      </p:sp>
    </p:spTree>
    <p:extLst>
      <p:ext uri="{BB962C8B-B14F-4D97-AF65-F5344CB8AC3E}">
        <p14:creationId xmlns:p14="http://schemas.microsoft.com/office/powerpoint/2010/main" val="3112489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10686" y="809648"/>
            <a:ext cx="9539785" cy="4048955"/>
          </a:xfrm>
        </p:spPr>
      </p:pic>
      <p:sp>
        <p:nvSpPr>
          <p:cNvPr id="5" name="Metin kutusu 4"/>
          <p:cNvSpPr txBox="1"/>
          <p:nvPr/>
        </p:nvSpPr>
        <p:spPr>
          <a:xfrm>
            <a:off x="2019869" y="5063319"/>
            <a:ext cx="9867330" cy="1077218"/>
          </a:xfrm>
          <a:prstGeom prst="rect">
            <a:avLst/>
          </a:prstGeom>
          <a:noFill/>
        </p:spPr>
        <p:txBody>
          <a:bodyPr wrap="square" rtlCol="0">
            <a:spAutoFit/>
          </a:bodyPr>
          <a:lstStyle/>
          <a:p>
            <a:r>
              <a:rPr lang="tr-TR" sz="3200" b="1" i="1" dirty="0" smtClean="0"/>
              <a:t>Geleceğini Planlamasında Çocuğuma Nasıl Yardımcı Olabilirim?</a:t>
            </a:r>
            <a:endParaRPr lang="tr-TR" sz="3200" b="1" i="1" dirty="0"/>
          </a:p>
        </p:txBody>
      </p:sp>
    </p:spTree>
    <p:extLst>
      <p:ext uri="{BB962C8B-B14F-4D97-AF65-F5344CB8AC3E}">
        <p14:creationId xmlns:p14="http://schemas.microsoft.com/office/powerpoint/2010/main" val="3555807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İçerik Yer Tutucusu 4"/>
          <p:cNvSpPr>
            <a:spLocks noGrp="1"/>
          </p:cNvSpPr>
          <p:nvPr>
            <p:ph idx="1"/>
          </p:nvPr>
        </p:nvSpPr>
        <p:spPr>
          <a:xfrm>
            <a:off x="1251678" y="1037231"/>
            <a:ext cx="10178322" cy="4842362"/>
          </a:xfrm>
        </p:spPr>
        <p:txBody>
          <a:bodyPr>
            <a:normAutofit/>
          </a:bodyPr>
          <a:lstStyle/>
          <a:p>
            <a:pPr>
              <a:lnSpc>
                <a:spcPct val="200000"/>
              </a:lnSpc>
            </a:pPr>
            <a:r>
              <a:rPr lang="tr-TR" sz="2400" dirty="0"/>
              <a:t>Çocuğumuzun gelecekteki mutluluğu için pek çok fedakarlığı yaparız ve bu konuda da tüm olanaklarımızı seferber ederiz. Hayatımızın odağında çocuklarımız vardır ve çocuğumuzun mutlu olması için yaşarız. Çocuğumuzun geleceği için kendi rahatımızdan ve hayatımızdan fedakârlık ederiz. Ve </a:t>
            </a:r>
            <a:r>
              <a:rPr lang="tr-TR" sz="2400" dirty="0" smtClean="0"/>
              <a:t>tabi </a:t>
            </a:r>
            <a:r>
              <a:rPr lang="tr-TR" sz="2400" dirty="0"/>
              <a:t>ki çocuklarımız geleceklerini belirlerken en büyük görev yine bize düşmektedir</a:t>
            </a:r>
          </a:p>
        </p:txBody>
      </p:sp>
    </p:spTree>
    <p:extLst>
      <p:ext uri="{BB962C8B-B14F-4D97-AF65-F5344CB8AC3E}">
        <p14:creationId xmlns:p14="http://schemas.microsoft.com/office/powerpoint/2010/main" val="1720120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1251678" y="1119117"/>
            <a:ext cx="10178322" cy="4760476"/>
          </a:xfrm>
        </p:spPr>
        <p:txBody>
          <a:bodyPr>
            <a:normAutofit fontScale="92500"/>
          </a:bodyPr>
          <a:lstStyle/>
          <a:p>
            <a:pPr>
              <a:lnSpc>
                <a:spcPct val="200000"/>
              </a:lnSpc>
            </a:pPr>
            <a:r>
              <a:rPr lang="tr-TR" sz="2800" dirty="0"/>
              <a:t>Çocuğumuz küçükken “ büyüyünce ne olacaksın?” sorusuna rahatlıkla cevap verirken bir meslek seçip eğitimini ona göre planlama zamanı geldiğinde bir çok seçenek arasında kararsız kalabilmektedir. </a:t>
            </a:r>
            <a:endParaRPr lang="tr-TR" sz="2800" dirty="0" smtClean="0"/>
          </a:p>
          <a:p>
            <a:pPr>
              <a:lnSpc>
                <a:spcPct val="200000"/>
              </a:lnSpc>
            </a:pPr>
            <a:r>
              <a:rPr lang="tr-TR" sz="2800" dirty="0"/>
              <a:t>İşte bu süreçte onu yönlendirmeden ve ona kendi istek-beklentilerimizi dikte etmeden destek vermek çok büyük önem taşımaktadır. </a:t>
            </a:r>
          </a:p>
        </p:txBody>
      </p:sp>
    </p:spTree>
    <p:extLst>
      <p:ext uri="{BB962C8B-B14F-4D97-AF65-F5344CB8AC3E}">
        <p14:creationId xmlns:p14="http://schemas.microsoft.com/office/powerpoint/2010/main" val="3863176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1900847" cy="6858000"/>
          </a:xfrm>
        </p:spPr>
      </p:pic>
    </p:spTree>
    <p:extLst>
      <p:ext uri="{BB962C8B-B14F-4D97-AF65-F5344CB8AC3E}">
        <p14:creationId xmlns:p14="http://schemas.microsoft.com/office/powerpoint/2010/main" val="2243390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smtClean="0"/>
              <a:t>ÇOCUĞUNUZU DOĞRU TANIYIN</a:t>
            </a:r>
            <a:endParaRPr lang="tr-TR" i="1" dirty="0"/>
          </a:p>
        </p:txBody>
      </p:sp>
      <p:sp>
        <p:nvSpPr>
          <p:cNvPr id="3" name="İçerik Yer Tutucusu 2"/>
          <p:cNvSpPr>
            <a:spLocks noGrp="1"/>
          </p:cNvSpPr>
          <p:nvPr>
            <p:ph idx="1"/>
          </p:nvPr>
        </p:nvSpPr>
        <p:spPr>
          <a:xfrm>
            <a:off x="1251678" y="1405719"/>
            <a:ext cx="10178322" cy="5008729"/>
          </a:xfrm>
        </p:spPr>
        <p:txBody>
          <a:bodyPr>
            <a:normAutofit lnSpcReduction="10000"/>
          </a:bodyPr>
          <a:lstStyle/>
          <a:p>
            <a:pPr>
              <a:lnSpc>
                <a:spcPct val="150000"/>
              </a:lnSpc>
              <a:buFont typeface="Wingdings" panose="05000000000000000000" pitchFamily="2" charset="2"/>
              <a:buChar char="Ø"/>
            </a:pPr>
            <a:r>
              <a:rPr lang="tr-TR" dirty="0"/>
              <a:t>Doğru desteğin ilk adımı, onun başarılı yönlerini, nelerden hoşlandığını, nelerden sıkıldığını, boş zamanlarında ne yapmaktan zevk aldığını, okulda hangi dersleri ilgiyle takip ettiğini ve hangi derslerde başarılı olduğunu doğru gözlemlemekten ve onun kişilik özelliklerini doğru tanımaktan geçmektedir. İlgi alanları neler</a:t>
            </a:r>
            <a:r>
              <a:rPr lang="tr-TR" dirty="0" smtClean="0"/>
              <a:t>?</a:t>
            </a:r>
          </a:p>
          <a:p>
            <a:pPr>
              <a:lnSpc>
                <a:spcPct val="150000"/>
              </a:lnSpc>
            </a:pPr>
            <a:r>
              <a:rPr lang="tr-TR" dirty="0" smtClean="0"/>
              <a:t>Sanat</a:t>
            </a:r>
          </a:p>
          <a:p>
            <a:pPr>
              <a:lnSpc>
                <a:spcPct val="150000"/>
              </a:lnSpc>
            </a:pPr>
            <a:r>
              <a:rPr lang="tr-TR" dirty="0" smtClean="0"/>
              <a:t>Edebiyat</a:t>
            </a:r>
          </a:p>
          <a:p>
            <a:pPr>
              <a:lnSpc>
                <a:spcPct val="150000"/>
              </a:lnSpc>
            </a:pPr>
            <a:r>
              <a:rPr lang="tr-TR" dirty="0" smtClean="0"/>
              <a:t>Doğada </a:t>
            </a:r>
            <a:r>
              <a:rPr lang="tr-TR" dirty="0"/>
              <a:t>ve </a:t>
            </a:r>
            <a:r>
              <a:rPr lang="tr-TR" dirty="0" smtClean="0"/>
              <a:t>hayvanlarla zaman geçirmek</a:t>
            </a:r>
          </a:p>
          <a:p>
            <a:pPr>
              <a:lnSpc>
                <a:spcPct val="150000"/>
              </a:lnSpc>
            </a:pPr>
            <a:r>
              <a:rPr lang="tr-TR" dirty="0" smtClean="0"/>
              <a:t>Teknoloji</a:t>
            </a:r>
          </a:p>
          <a:p>
            <a:pPr>
              <a:lnSpc>
                <a:spcPct val="150000"/>
              </a:lnSpc>
            </a:pPr>
            <a:r>
              <a:rPr lang="tr-TR" dirty="0" smtClean="0"/>
              <a:t>Sosyalleşme</a:t>
            </a:r>
          </a:p>
          <a:p>
            <a:pPr>
              <a:lnSpc>
                <a:spcPct val="150000"/>
              </a:lnSpc>
            </a:pPr>
            <a:r>
              <a:rPr lang="tr-TR" dirty="0" smtClean="0"/>
              <a:t>Seyahat</a:t>
            </a:r>
            <a:endParaRPr lang="tr-TR" dirty="0"/>
          </a:p>
        </p:txBody>
      </p:sp>
    </p:spTree>
    <p:extLst>
      <p:ext uri="{BB962C8B-B14F-4D97-AF65-F5344CB8AC3E}">
        <p14:creationId xmlns:p14="http://schemas.microsoft.com/office/powerpoint/2010/main" val="1269602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1928143" cy="6858000"/>
          </a:xfrm>
        </p:spPr>
      </p:pic>
    </p:spTree>
    <p:extLst>
      <p:ext uri="{BB962C8B-B14F-4D97-AF65-F5344CB8AC3E}">
        <p14:creationId xmlns:p14="http://schemas.microsoft.com/office/powerpoint/2010/main" val="2803184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51678" y="191317"/>
            <a:ext cx="10178322" cy="1492132"/>
          </a:xfrm>
        </p:spPr>
        <p:txBody>
          <a:bodyPr>
            <a:normAutofit/>
          </a:bodyPr>
          <a:lstStyle/>
          <a:p>
            <a:r>
              <a:rPr lang="tr-TR" sz="3200" dirty="0"/>
              <a:t>Çocuğunuz neleri çok iyi yapıyor ve hangi becerileri daha çok gelişmiş? </a:t>
            </a:r>
          </a:p>
        </p:txBody>
      </p:sp>
      <p:sp>
        <p:nvSpPr>
          <p:cNvPr id="3" name="İçerik Yer Tutucusu 2"/>
          <p:cNvSpPr>
            <a:spLocks noGrp="1"/>
          </p:cNvSpPr>
          <p:nvPr>
            <p:ph idx="1"/>
          </p:nvPr>
        </p:nvSpPr>
        <p:spPr>
          <a:xfrm>
            <a:off x="1251678" y="1371601"/>
            <a:ext cx="10178322" cy="3593591"/>
          </a:xfrm>
        </p:spPr>
        <p:txBody>
          <a:bodyPr>
            <a:noAutofit/>
          </a:bodyPr>
          <a:lstStyle/>
          <a:p>
            <a:pPr>
              <a:buFont typeface="Wingdings" panose="05000000000000000000" pitchFamily="2" charset="2"/>
              <a:buChar char="Ø"/>
            </a:pPr>
            <a:r>
              <a:rPr lang="tr-TR" dirty="0" smtClean="0"/>
              <a:t>Çocuğunuzun yeteneklerini fark edin, meslek seçimi ancak öğrencinin ilgi ve yetenekleri doğrultusunda yapılırsa doğru bir seçim olur.</a:t>
            </a:r>
          </a:p>
          <a:p>
            <a:r>
              <a:rPr lang="tr-TR" dirty="0"/>
              <a:t>Matematik </a:t>
            </a:r>
          </a:p>
          <a:p>
            <a:r>
              <a:rPr lang="tr-TR" dirty="0" smtClean="0"/>
              <a:t>Fen </a:t>
            </a:r>
          </a:p>
          <a:p>
            <a:r>
              <a:rPr lang="tr-TR" dirty="0" smtClean="0"/>
              <a:t> </a:t>
            </a:r>
            <a:r>
              <a:rPr lang="tr-TR" dirty="0"/>
              <a:t>Yazılı ifade </a:t>
            </a:r>
            <a:endParaRPr lang="tr-TR" dirty="0" smtClean="0"/>
          </a:p>
          <a:p>
            <a:r>
              <a:rPr lang="tr-TR" dirty="0" smtClean="0"/>
              <a:t> </a:t>
            </a:r>
            <a:r>
              <a:rPr lang="tr-TR" dirty="0"/>
              <a:t>Sözlü ifade </a:t>
            </a:r>
          </a:p>
          <a:p>
            <a:r>
              <a:rPr lang="tr-TR" dirty="0" smtClean="0"/>
              <a:t>Bilgisayar </a:t>
            </a:r>
            <a:r>
              <a:rPr lang="tr-TR" dirty="0"/>
              <a:t>kullanma </a:t>
            </a:r>
            <a:endParaRPr lang="tr-TR" dirty="0" smtClean="0"/>
          </a:p>
          <a:p>
            <a:r>
              <a:rPr lang="tr-TR" dirty="0" smtClean="0"/>
              <a:t> </a:t>
            </a:r>
            <a:r>
              <a:rPr lang="tr-TR" dirty="0"/>
              <a:t>Yaratıcılık isteyen işler tamirat, tadilat ya da maket yapma gibi el becerileri </a:t>
            </a:r>
          </a:p>
          <a:p>
            <a:r>
              <a:rPr lang="tr-TR" dirty="0" smtClean="0"/>
              <a:t>Araştırma </a:t>
            </a:r>
          </a:p>
          <a:p>
            <a:r>
              <a:rPr lang="tr-TR" dirty="0" smtClean="0"/>
              <a:t> </a:t>
            </a:r>
            <a:r>
              <a:rPr lang="tr-TR" dirty="0"/>
              <a:t>Mantık </a:t>
            </a:r>
          </a:p>
          <a:p>
            <a:r>
              <a:rPr lang="tr-TR" dirty="0" smtClean="0"/>
              <a:t>Yeme-içme</a:t>
            </a:r>
          </a:p>
          <a:p>
            <a:r>
              <a:rPr lang="tr-TR" dirty="0" smtClean="0"/>
              <a:t>Sanat</a:t>
            </a:r>
            <a:endParaRPr lang="tr-TR" dirty="0"/>
          </a:p>
        </p:txBody>
      </p:sp>
    </p:spTree>
    <p:extLst>
      <p:ext uri="{BB962C8B-B14F-4D97-AF65-F5344CB8AC3E}">
        <p14:creationId xmlns:p14="http://schemas.microsoft.com/office/powerpoint/2010/main" val="2706858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251678" y="1555844"/>
            <a:ext cx="10178322" cy="4978841"/>
          </a:xfrm>
        </p:spPr>
        <p:txBody>
          <a:bodyPr>
            <a:normAutofit fontScale="77500" lnSpcReduction="20000"/>
          </a:bodyPr>
          <a:lstStyle/>
          <a:p>
            <a:pPr marL="0" indent="0">
              <a:lnSpc>
                <a:spcPct val="220000"/>
              </a:lnSpc>
              <a:buNone/>
            </a:pPr>
            <a:r>
              <a:rPr lang="tr-TR" sz="2800" i="1" u="sng" dirty="0"/>
              <a:t>Çocuğun yeteneğini gerçekçi olarak değerlendirmek ve onu, yeteneği çerçevesinde teşvik etmek çok önemlidir. Çocuğunuzla, çiftçinin yetiştirdiği ağaçla kurduğu ilişki gibi bir ilişki kurun. Çiftçi, ağacın özünün ne olduğunu bilir ve o öze saygısı vardır. Çiftçi elma ağacını muz ağacı yapmaya çalışmaz; elma ağacının en çok meyve veren elma ağacı olması için ortam hazırlar. </a:t>
            </a:r>
            <a:r>
              <a:rPr lang="tr-TR" sz="2400" dirty="0" smtClean="0"/>
              <a:t>										Doğan </a:t>
            </a:r>
            <a:r>
              <a:rPr lang="tr-TR" sz="2400" dirty="0" err="1"/>
              <a:t>Cüceloğlu</a:t>
            </a:r>
            <a:r>
              <a:rPr lang="tr-TR" dirty="0"/>
              <a:t/>
            </a:r>
            <a:br>
              <a:rPr lang="tr-TR" dirty="0"/>
            </a:br>
            <a:r>
              <a:rPr lang="tr-TR" dirty="0"/>
              <a:t/>
            </a:r>
            <a:br>
              <a:rPr lang="tr-TR" dirty="0"/>
            </a:br>
            <a:endParaRPr lang="tr-TR" dirty="0"/>
          </a:p>
        </p:txBody>
      </p:sp>
    </p:spTree>
    <p:extLst>
      <p:ext uri="{BB962C8B-B14F-4D97-AF65-F5344CB8AC3E}">
        <p14:creationId xmlns:p14="http://schemas.microsoft.com/office/powerpoint/2010/main" val="2444317836"/>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Rozet</Template>
  <TotalTime>137</TotalTime>
  <Words>508</Words>
  <Application>Microsoft Office PowerPoint</Application>
  <PresentationFormat>Geniş ekran</PresentationFormat>
  <Paragraphs>46</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Gill Sans MT</vt:lpstr>
      <vt:lpstr>Impact</vt:lpstr>
      <vt:lpstr>Wingdings</vt:lpstr>
      <vt:lpstr>Badge</vt:lpstr>
      <vt:lpstr>GELECEĞİ PLANLAMA </vt:lpstr>
      <vt:lpstr>PowerPoint Sunusu</vt:lpstr>
      <vt:lpstr>PowerPoint Sunusu</vt:lpstr>
      <vt:lpstr>PowerPoint Sunusu</vt:lpstr>
      <vt:lpstr>PowerPoint Sunusu</vt:lpstr>
      <vt:lpstr>ÇOCUĞUNUZU DOĞRU TANIYIN</vt:lpstr>
      <vt:lpstr>PowerPoint Sunusu</vt:lpstr>
      <vt:lpstr>Çocuğunuz neleri çok iyi yapıyor ve hangi becerileri daha çok gelişmiş? </vt:lpstr>
      <vt:lpstr>PowerPoint Sunusu</vt:lpstr>
      <vt:lpstr>PowerPoint Sunusu</vt:lpstr>
      <vt:lpstr>Çocuğunuzun kişisel özellikleri nelerdir?</vt:lpstr>
      <vt:lpstr>PowerPoint Sunusu</vt:lpstr>
      <vt:lpstr>PowerPoint Sunusu</vt:lpstr>
      <vt:lpstr>Meslekleri Tanımasına Yardımcı Olun!!</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GELECEĞİ PLANLAMA </dc:title>
  <dc:creator>MASA-4</dc:creator>
  <cp:lastModifiedBy>MASA-4</cp:lastModifiedBy>
  <cp:revision>7</cp:revision>
  <dcterms:created xsi:type="dcterms:W3CDTF">2021-11-26T07:42:03Z</dcterms:created>
  <dcterms:modified xsi:type="dcterms:W3CDTF">2021-11-26T09:59:31Z</dcterms:modified>
</cp:coreProperties>
</file>